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2"/>
  </p:notesMasterIdLst>
  <p:sldIdLst>
    <p:sldId id="1123" r:id="rId2"/>
    <p:sldId id="1249" r:id="rId3"/>
    <p:sldId id="1069" r:id="rId4"/>
    <p:sldId id="1068" r:id="rId5"/>
    <p:sldId id="264" r:id="rId6"/>
    <p:sldId id="267" r:id="rId7"/>
    <p:sldId id="294" r:id="rId8"/>
    <p:sldId id="1090" r:id="rId9"/>
    <p:sldId id="1091" r:id="rId10"/>
    <p:sldId id="1089" r:id="rId11"/>
    <p:sldId id="488" r:id="rId12"/>
    <p:sldId id="1092" r:id="rId13"/>
    <p:sldId id="275" r:id="rId14"/>
    <p:sldId id="1093" r:id="rId15"/>
    <p:sldId id="1058" r:id="rId16"/>
    <p:sldId id="1062" r:id="rId17"/>
    <p:sldId id="269" r:id="rId18"/>
    <p:sldId id="307" r:id="rId19"/>
    <p:sldId id="1072" r:id="rId20"/>
    <p:sldId id="1073" r:id="rId21"/>
    <p:sldId id="1094" r:id="rId22"/>
    <p:sldId id="1064" r:id="rId23"/>
    <p:sldId id="1070" r:id="rId24"/>
    <p:sldId id="1078" r:id="rId25"/>
    <p:sldId id="1052" r:id="rId26"/>
    <p:sldId id="1076" r:id="rId27"/>
    <p:sldId id="1077" r:id="rId28"/>
    <p:sldId id="341" r:id="rId29"/>
    <p:sldId id="1075" r:id="rId30"/>
    <p:sldId id="1102" r:id="rId31"/>
    <p:sldId id="1103" r:id="rId32"/>
    <p:sldId id="257" r:id="rId33"/>
    <p:sldId id="259" r:id="rId34"/>
    <p:sldId id="1098" r:id="rId35"/>
    <p:sldId id="258" r:id="rId36"/>
    <p:sldId id="260" r:id="rId37"/>
    <p:sldId id="261" r:id="rId38"/>
    <p:sldId id="262" r:id="rId39"/>
    <p:sldId id="1122" r:id="rId40"/>
    <p:sldId id="1079" r:id="rId41"/>
    <p:sldId id="1106" r:id="rId42"/>
    <p:sldId id="1105" r:id="rId43"/>
    <p:sldId id="1107" r:id="rId44"/>
    <p:sldId id="1113" r:id="rId45"/>
    <p:sldId id="1108" r:id="rId46"/>
    <p:sldId id="1109" r:id="rId47"/>
    <p:sldId id="1110" r:id="rId48"/>
    <p:sldId id="1112" r:id="rId49"/>
    <p:sldId id="1082" r:id="rId50"/>
    <p:sldId id="1099" r:id="rId51"/>
    <p:sldId id="1087" r:id="rId52"/>
    <p:sldId id="1100" r:id="rId53"/>
    <p:sldId id="1101" r:id="rId54"/>
    <p:sldId id="1111" r:id="rId55"/>
    <p:sldId id="1097" r:id="rId56"/>
    <p:sldId id="1119" r:id="rId57"/>
    <p:sldId id="1120" r:id="rId58"/>
    <p:sldId id="1118" r:id="rId59"/>
    <p:sldId id="1121" r:id="rId60"/>
    <p:sldId id="110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59" autoAdjust="0"/>
  </p:normalViewPr>
  <p:slideViewPr>
    <p:cSldViewPr snapToGrid="0">
      <p:cViewPr varScale="1">
        <p:scale>
          <a:sx n="50" d="100"/>
          <a:sy n="50" d="100"/>
        </p:scale>
        <p:origin x="11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41E0B7-B066-4407-BBF3-6DE4766782BC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FC4580E-CC23-4AFF-A0C1-61E9CC51BCB6}">
      <dgm:prSet/>
      <dgm:spPr/>
      <dgm:t>
        <a:bodyPr/>
        <a:lstStyle/>
        <a:p>
          <a:r>
            <a:rPr lang="en-US" b="0" i="0" dirty="0">
              <a:effectLst/>
              <a:latin typeface="Google Sans"/>
            </a:rPr>
            <a:t>Reusability</a:t>
          </a:r>
        </a:p>
      </dgm:t>
    </dgm:pt>
    <dgm:pt modelId="{63BFC07F-5BA4-4E81-9429-DEBB2E7905BB}" type="parTrans" cxnId="{987C9C2C-488B-4FD4-931A-F7EB1642CCD0}">
      <dgm:prSet/>
      <dgm:spPr/>
      <dgm:t>
        <a:bodyPr/>
        <a:lstStyle/>
        <a:p>
          <a:endParaRPr lang="en-US"/>
        </a:p>
      </dgm:t>
    </dgm:pt>
    <dgm:pt modelId="{32FA34C4-20E1-4592-BD35-1D3883646D56}" type="sibTrans" cxnId="{987C9C2C-488B-4FD4-931A-F7EB1642CCD0}">
      <dgm:prSet/>
      <dgm:spPr/>
      <dgm:t>
        <a:bodyPr/>
        <a:lstStyle/>
        <a:p>
          <a:endParaRPr lang="en-US"/>
        </a:p>
      </dgm:t>
    </dgm:pt>
    <dgm:pt modelId="{CDD7E962-E467-4DF0-B247-1C0A7B12FA03}">
      <dgm:prSet/>
      <dgm:spPr/>
      <dgm:t>
        <a:bodyPr/>
        <a:lstStyle/>
        <a:p>
          <a:r>
            <a:rPr lang="en-US" b="0" i="0" dirty="0">
              <a:effectLst/>
              <a:latin typeface="Google Sans"/>
            </a:rPr>
            <a:t>Modularity</a:t>
          </a:r>
        </a:p>
      </dgm:t>
    </dgm:pt>
    <dgm:pt modelId="{7FE1BC21-4A1B-467F-A172-D7B9608B1E2C}" type="parTrans" cxnId="{ABC8C853-4162-4F0D-94C8-72828359AF02}">
      <dgm:prSet/>
      <dgm:spPr/>
      <dgm:t>
        <a:bodyPr/>
        <a:lstStyle/>
        <a:p>
          <a:endParaRPr lang="en-US"/>
        </a:p>
      </dgm:t>
    </dgm:pt>
    <dgm:pt modelId="{DA815727-3310-4C95-AA65-EADA373A14BB}" type="sibTrans" cxnId="{ABC8C853-4162-4F0D-94C8-72828359AF02}">
      <dgm:prSet/>
      <dgm:spPr/>
      <dgm:t>
        <a:bodyPr/>
        <a:lstStyle/>
        <a:p>
          <a:endParaRPr lang="en-US"/>
        </a:p>
      </dgm:t>
    </dgm:pt>
    <dgm:pt modelId="{1E38CD53-EF53-46E7-8D6D-A0D32292F191}">
      <dgm:prSet/>
      <dgm:spPr/>
      <dgm:t>
        <a:bodyPr/>
        <a:lstStyle/>
        <a:p>
          <a:r>
            <a:rPr lang="en-US" b="0" i="0" dirty="0">
              <a:effectLst/>
              <a:latin typeface="Google Sans"/>
            </a:rPr>
            <a:t>Efficiency</a:t>
          </a:r>
        </a:p>
      </dgm:t>
    </dgm:pt>
    <dgm:pt modelId="{5776D501-2E9B-4690-864F-D96EE5B9E692}" type="parTrans" cxnId="{9B0F0237-D47E-43EE-8EEE-21A4F06DAE5E}">
      <dgm:prSet/>
      <dgm:spPr/>
      <dgm:t>
        <a:bodyPr/>
        <a:lstStyle/>
        <a:p>
          <a:endParaRPr lang="en-US"/>
        </a:p>
      </dgm:t>
    </dgm:pt>
    <dgm:pt modelId="{42DCE703-32D8-409C-8459-67C303FD6FC6}" type="sibTrans" cxnId="{9B0F0237-D47E-43EE-8EEE-21A4F06DAE5E}">
      <dgm:prSet/>
      <dgm:spPr/>
      <dgm:t>
        <a:bodyPr/>
        <a:lstStyle/>
        <a:p>
          <a:endParaRPr lang="en-US"/>
        </a:p>
      </dgm:t>
    </dgm:pt>
    <dgm:pt modelId="{D211B6F4-AE36-42DE-BA70-E3960C40AC06}">
      <dgm:prSet/>
      <dgm:spPr/>
      <dgm:t>
        <a:bodyPr/>
        <a:lstStyle/>
        <a:p>
          <a:r>
            <a:rPr lang="en-US" b="0" i="0" dirty="0">
              <a:effectLst/>
              <a:latin typeface="Google Sans"/>
            </a:rPr>
            <a:t>Readability</a:t>
          </a:r>
          <a:endParaRPr lang="en-US" b="1" i="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E8B87C-616D-44C6-B924-B78AA3F3D967}" type="parTrans" cxnId="{2AB13C2E-AA0D-4FBB-8D8E-5EAF3A1C05A0}">
      <dgm:prSet/>
      <dgm:spPr/>
      <dgm:t>
        <a:bodyPr/>
        <a:lstStyle/>
        <a:p>
          <a:endParaRPr lang="en-US"/>
        </a:p>
      </dgm:t>
    </dgm:pt>
    <dgm:pt modelId="{847364E7-A4B8-4253-B997-A3F00D55F7E6}" type="sibTrans" cxnId="{2AB13C2E-AA0D-4FBB-8D8E-5EAF3A1C05A0}">
      <dgm:prSet/>
      <dgm:spPr/>
      <dgm:t>
        <a:bodyPr/>
        <a:lstStyle/>
        <a:p>
          <a:endParaRPr lang="en-US"/>
        </a:p>
      </dgm:t>
    </dgm:pt>
    <dgm:pt modelId="{324B3A1B-4491-49C5-A569-880269F2A3F3}" type="pres">
      <dgm:prSet presAssocID="{C241E0B7-B066-4407-BBF3-6DE4766782BC}" presName="matrix" presStyleCnt="0">
        <dgm:presLayoutVars>
          <dgm:chMax val="1"/>
          <dgm:dir/>
          <dgm:resizeHandles val="exact"/>
        </dgm:presLayoutVars>
      </dgm:prSet>
      <dgm:spPr/>
    </dgm:pt>
    <dgm:pt modelId="{3CDB9BF9-3A86-4355-B52B-238300C47E75}" type="pres">
      <dgm:prSet presAssocID="{C241E0B7-B066-4407-BBF3-6DE4766782BC}" presName="diamond" presStyleLbl="bgShp" presStyleIdx="0" presStyleCnt="1"/>
      <dgm:spPr/>
    </dgm:pt>
    <dgm:pt modelId="{6AD1366F-9289-428A-8A60-8D726127B4BE}" type="pres">
      <dgm:prSet presAssocID="{C241E0B7-B066-4407-BBF3-6DE4766782B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A65792-9CD2-4A31-BE8A-DF4B5FD99B19}" type="pres">
      <dgm:prSet presAssocID="{C241E0B7-B066-4407-BBF3-6DE4766782B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146AB95-9D17-4BB8-AFFA-BC3179231C0B}" type="pres">
      <dgm:prSet presAssocID="{C241E0B7-B066-4407-BBF3-6DE4766782B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B55093A-3AF5-47D4-AA84-304641CF22DF}" type="pres">
      <dgm:prSet presAssocID="{C241E0B7-B066-4407-BBF3-6DE4766782B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5C3141B-1C76-4903-8026-7431C9CE97AC}" type="presOf" srcId="{D211B6F4-AE36-42DE-BA70-E3960C40AC06}" destId="{6B55093A-3AF5-47D4-AA84-304641CF22DF}" srcOrd="0" destOrd="0" presId="urn:microsoft.com/office/officeart/2005/8/layout/matrix3"/>
    <dgm:cxn modelId="{987C9C2C-488B-4FD4-931A-F7EB1642CCD0}" srcId="{C241E0B7-B066-4407-BBF3-6DE4766782BC}" destId="{2FC4580E-CC23-4AFF-A0C1-61E9CC51BCB6}" srcOrd="0" destOrd="0" parTransId="{63BFC07F-5BA4-4E81-9429-DEBB2E7905BB}" sibTransId="{32FA34C4-20E1-4592-BD35-1D3883646D56}"/>
    <dgm:cxn modelId="{2AB13C2E-AA0D-4FBB-8D8E-5EAF3A1C05A0}" srcId="{C241E0B7-B066-4407-BBF3-6DE4766782BC}" destId="{D211B6F4-AE36-42DE-BA70-E3960C40AC06}" srcOrd="3" destOrd="0" parTransId="{94E8B87C-616D-44C6-B924-B78AA3F3D967}" sibTransId="{847364E7-A4B8-4253-B997-A3F00D55F7E6}"/>
    <dgm:cxn modelId="{9B0F0237-D47E-43EE-8EEE-21A4F06DAE5E}" srcId="{C241E0B7-B066-4407-BBF3-6DE4766782BC}" destId="{1E38CD53-EF53-46E7-8D6D-A0D32292F191}" srcOrd="2" destOrd="0" parTransId="{5776D501-2E9B-4690-864F-D96EE5B9E692}" sibTransId="{42DCE703-32D8-409C-8459-67C303FD6FC6}"/>
    <dgm:cxn modelId="{ABC8C853-4162-4F0D-94C8-72828359AF02}" srcId="{C241E0B7-B066-4407-BBF3-6DE4766782BC}" destId="{CDD7E962-E467-4DF0-B247-1C0A7B12FA03}" srcOrd="1" destOrd="0" parTransId="{7FE1BC21-4A1B-467F-A172-D7B9608B1E2C}" sibTransId="{DA815727-3310-4C95-AA65-EADA373A14BB}"/>
    <dgm:cxn modelId="{7C5BCE87-C530-4107-82EC-668718756E39}" type="presOf" srcId="{1E38CD53-EF53-46E7-8D6D-A0D32292F191}" destId="{3146AB95-9D17-4BB8-AFFA-BC3179231C0B}" srcOrd="0" destOrd="0" presId="urn:microsoft.com/office/officeart/2005/8/layout/matrix3"/>
    <dgm:cxn modelId="{09097692-0A37-44C5-A347-5217B5AED58D}" type="presOf" srcId="{CDD7E962-E467-4DF0-B247-1C0A7B12FA03}" destId="{5EA65792-9CD2-4A31-BE8A-DF4B5FD99B19}" srcOrd="0" destOrd="0" presId="urn:microsoft.com/office/officeart/2005/8/layout/matrix3"/>
    <dgm:cxn modelId="{CD76C6C3-F566-40BF-A0A1-151329BC1624}" type="presOf" srcId="{2FC4580E-CC23-4AFF-A0C1-61E9CC51BCB6}" destId="{6AD1366F-9289-428A-8A60-8D726127B4BE}" srcOrd="0" destOrd="0" presId="urn:microsoft.com/office/officeart/2005/8/layout/matrix3"/>
    <dgm:cxn modelId="{998855EC-6ECE-4687-8745-CCD07F4EDAA4}" type="presOf" srcId="{C241E0B7-B066-4407-BBF3-6DE4766782BC}" destId="{324B3A1B-4491-49C5-A569-880269F2A3F3}" srcOrd="0" destOrd="0" presId="urn:microsoft.com/office/officeart/2005/8/layout/matrix3"/>
    <dgm:cxn modelId="{2B1A5617-8935-4A76-8DF1-2D72DA8D6D0B}" type="presParOf" srcId="{324B3A1B-4491-49C5-A569-880269F2A3F3}" destId="{3CDB9BF9-3A86-4355-B52B-238300C47E75}" srcOrd="0" destOrd="0" presId="urn:microsoft.com/office/officeart/2005/8/layout/matrix3"/>
    <dgm:cxn modelId="{72C4A3D3-D318-42A5-A2AC-0481F56AFABF}" type="presParOf" srcId="{324B3A1B-4491-49C5-A569-880269F2A3F3}" destId="{6AD1366F-9289-428A-8A60-8D726127B4BE}" srcOrd="1" destOrd="0" presId="urn:microsoft.com/office/officeart/2005/8/layout/matrix3"/>
    <dgm:cxn modelId="{980BFBD2-7BE2-4920-9AC4-615630D09AE4}" type="presParOf" srcId="{324B3A1B-4491-49C5-A569-880269F2A3F3}" destId="{5EA65792-9CD2-4A31-BE8A-DF4B5FD99B19}" srcOrd="2" destOrd="0" presId="urn:microsoft.com/office/officeart/2005/8/layout/matrix3"/>
    <dgm:cxn modelId="{C6275463-C941-4EAD-ADDF-D5CCCE39CF3C}" type="presParOf" srcId="{324B3A1B-4491-49C5-A569-880269F2A3F3}" destId="{3146AB95-9D17-4BB8-AFFA-BC3179231C0B}" srcOrd="3" destOrd="0" presId="urn:microsoft.com/office/officeart/2005/8/layout/matrix3"/>
    <dgm:cxn modelId="{E4C6EC68-B1EC-453E-A032-EDC4FB92B91E}" type="presParOf" srcId="{324B3A1B-4491-49C5-A569-880269F2A3F3}" destId="{6B55093A-3AF5-47D4-AA84-304641CF22D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B9BF9-3A86-4355-B52B-238300C47E75}">
      <dsp:nvSpPr>
        <dsp:cNvPr id="0" name=""/>
        <dsp:cNvSpPr/>
      </dsp:nvSpPr>
      <dsp:spPr>
        <a:xfrm>
          <a:off x="1640872" y="0"/>
          <a:ext cx="4369785" cy="436978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1366F-9289-428A-8A60-8D726127B4BE}">
      <dsp:nvSpPr>
        <dsp:cNvPr id="0" name=""/>
        <dsp:cNvSpPr/>
      </dsp:nvSpPr>
      <dsp:spPr>
        <a:xfrm>
          <a:off x="2056002" y="415129"/>
          <a:ext cx="1704216" cy="17042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effectLst/>
              <a:latin typeface="Google Sans"/>
            </a:rPr>
            <a:t>Reusability</a:t>
          </a:r>
        </a:p>
      </dsp:txBody>
      <dsp:txXfrm>
        <a:off x="2139195" y="498322"/>
        <a:ext cx="1537830" cy="1537830"/>
      </dsp:txXfrm>
    </dsp:sp>
    <dsp:sp modelId="{5EA65792-9CD2-4A31-BE8A-DF4B5FD99B19}">
      <dsp:nvSpPr>
        <dsp:cNvPr id="0" name=""/>
        <dsp:cNvSpPr/>
      </dsp:nvSpPr>
      <dsp:spPr>
        <a:xfrm>
          <a:off x="3891312" y="415129"/>
          <a:ext cx="1704216" cy="17042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effectLst/>
              <a:latin typeface="Google Sans"/>
            </a:rPr>
            <a:t>Modularity</a:t>
          </a:r>
        </a:p>
      </dsp:txBody>
      <dsp:txXfrm>
        <a:off x="3974505" y="498322"/>
        <a:ext cx="1537830" cy="1537830"/>
      </dsp:txXfrm>
    </dsp:sp>
    <dsp:sp modelId="{3146AB95-9D17-4BB8-AFFA-BC3179231C0B}">
      <dsp:nvSpPr>
        <dsp:cNvPr id="0" name=""/>
        <dsp:cNvSpPr/>
      </dsp:nvSpPr>
      <dsp:spPr>
        <a:xfrm>
          <a:off x="2056002" y="2250439"/>
          <a:ext cx="1704216" cy="17042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effectLst/>
              <a:latin typeface="Google Sans"/>
            </a:rPr>
            <a:t>Efficiency</a:t>
          </a:r>
        </a:p>
      </dsp:txBody>
      <dsp:txXfrm>
        <a:off x="2139195" y="2333632"/>
        <a:ext cx="1537830" cy="1537830"/>
      </dsp:txXfrm>
    </dsp:sp>
    <dsp:sp modelId="{6B55093A-3AF5-47D4-AA84-304641CF22DF}">
      <dsp:nvSpPr>
        <dsp:cNvPr id="0" name=""/>
        <dsp:cNvSpPr/>
      </dsp:nvSpPr>
      <dsp:spPr>
        <a:xfrm>
          <a:off x="3891312" y="2250439"/>
          <a:ext cx="1704216" cy="17042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effectLst/>
              <a:latin typeface="Google Sans"/>
            </a:rPr>
            <a:t>Readability</a:t>
          </a:r>
          <a:endParaRPr lang="en-US" sz="2300" b="1" i="0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4505" y="2333632"/>
        <a:ext cx="1537830" cy="1537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D4E9D-7124-4908-BDE5-08580BF8006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D186C-886E-459A-AC6C-564097B14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Reusability: Functions can be reused throughout a program, which can save time and effort. For example, if you need to perform a calculation multiple times, you can write a function to perform the calculation and then call the function each time you need to perform the calculation.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Modularity: Functions make code more modular, which means that the code is divided into smaller, more manageable pieces. This makes the code easier to read, understand, and maintain.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Efficiency: Functions can help to write more efficient code. For example, if you have a function that performs a complex calculation, you can call the function instead of rewriting the calculation each time you need to perform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Readability: Functions can make code more readable and easier to understand. For example, instead of writing a long block of code to perform a specific task, you can write a function to perform the task and then call the function in your code. This makes the code more concise and easier to read.</a:t>
            </a:r>
          </a:p>
          <a:p>
            <a:br>
              <a:rPr lang="en-US" dirty="0"/>
            </a:br>
            <a:endParaRPr lang="en-US" b="1" i="0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3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05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7B0470CF-5E4E-C2D0-CE7E-CB558CA518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D55025AD-DED8-E4B5-2051-1F271F9E8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ar-EG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4CC7D0B8-836B-BD19-3472-1B65FA67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53ABA79-7BC8-421D-A55E-D988F569DFBA}" type="slidenum">
              <a:rPr lang="ar-EG" altLang="ar-EG"/>
              <a:pPr algn="l">
                <a:spcBef>
                  <a:spcPct val="0"/>
                </a:spcBef>
              </a:pPr>
              <a:t>28</a:t>
            </a:fld>
            <a:endParaRPr lang="en-US" altLang="ar-E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01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0BBA-AEF6-4F82-8030-96A33B76E4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63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float </a:t>
            </a:r>
            <a:r>
              <a:rPr lang="en-US" dirty="0" err="1"/>
              <a:t>calculateCapacitorImpedance</a:t>
            </a:r>
            <a:r>
              <a:rPr lang="en-US" dirty="0"/>
              <a:t>(float capacitance, float frequency) {</a:t>
            </a:r>
          </a:p>
          <a:p>
            <a:r>
              <a:rPr lang="en-US" dirty="0"/>
              <a:t>  float impedance = 1 / (2 * M_PI * frequency * capacitance);</a:t>
            </a:r>
          </a:p>
          <a:p>
            <a:r>
              <a:rPr lang="en-US" dirty="0"/>
              <a:t>  return impedance;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float capacitance = 1e-6;</a:t>
            </a:r>
          </a:p>
          <a:p>
            <a:r>
              <a:rPr lang="en-US" dirty="0"/>
              <a:t>  float frequency = 1000;</a:t>
            </a:r>
          </a:p>
          <a:p>
            <a:r>
              <a:rPr lang="en-US" dirty="0"/>
              <a:t>  float </a:t>
            </a:r>
            <a:r>
              <a:rPr lang="en-US" dirty="0" err="1"/>
              <a:t>capacitorImpedance</a:t>
            </a:r>
            <a:r>
              <a:rPr lang="en-US" dirty="0"/>
              <a:t> = </a:t>
            </a:r>
            <a:r>
              <a:rPr lang="en-US" dirty="0" err="1"/>
              <a:t>calculateCapacitorImpedance</a:t>
            </a:r>
            <a:r>
              <a:rPr lang="en-US" dirty="0"/>
              <a:t>(capacitance, frequency);</a:t>
            </a:r>
          </a:p>
          <a:p>
            <a:r>
              <a:rPr lang="en-US" dirty="0"/>
              <a:t>  </a:t>
            </a:r>
            <a:r>
              <a:rPr lang="en-US" dirty="0" err="1"/>
              <a:t>cout</a:t>
            </a:r>
            <a:r>
              <a:rPr lang="en-US" dirty="0"/>
              <a:t> &lt;&lt; "Capacitor impedance: " &lt;&lt; </a:t>
            </a:r>
            <a:r>
              <a:rPr lang="en-US" dirty="0" err="1"/>
              <a:t>capacitorImpedance</a:t>
            </a:r>
            <a:r>
              <a:rPr lang="en-US" dirty="0"/>
              <a:t> &lt;&lt; " ohms"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B0BBA-AEF6-4F82-8030-96A33B76E4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1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x = 0;</a:t>
            </a:r>
          </a:p>
          <a:p>
            <a:r>
              <a:rPr lang="en-US" dirty="0"/>
              <a:t>void f1() {  x++; }</a:t>
            </a:r>
          </a:p>
          <a:p>
            <a:r>
              <a:rPr lang="en-US" dirty="0"/>
              <a:t>void f2() { x+=4; f1(); }</a:t>
            </a:r>
          </a:p>
          <a:p>
            <a:r>
              <a:rPr lang="en-US" dirty="0"/>
              <a:t>int main()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 f2();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x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54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22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2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82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</a:rPr>
              <a:t>&lt;pow(</a:t>
            </a:r>
            <a:r>
              <a:rPr lang="en-US" dirty="0">
                <a:solidFill>
                  <a:srgbClr val="800000"/>
                </a:solidFill>
                <a:effectLst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</a:rPr>
              <a:t>,</a:t>
            </a:r>
            <a:r>
              <a:rPr lang="en-US" dirty="0">
                <a:solidFill>
                  <a:srgbClr val="800000"/>
                </a:solidFill>
                <a:effectLst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4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inside function = 4</a:t>
            </a:r>
          </a:p>
          <a:p>
            <a:r>
              <a:rPr lang="en-US" dirty="0"/>
              <a:t>X global =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77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program can have the same name for local and global variables but the value of a local variable inside a function will take preference. For accessing the global variable with same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rame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you'll have to use the scope resolution operator</a:t>
            </a:r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 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00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7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6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55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sum(int b, int a=20){</a:t>
            </a:r>
          </a:p>
          <a:p>
            <a:r>
              <a:rPr lang="en-US" dirty="0"/>
              <a:t>    return </a:t>
            </a:r>
            <a:r>
              <a:rPr lang="en-US" dirty="0" err="1"/>
              <a:t>a+b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a=100;</a:t>
            </a:r>
          </a:p>
          <a:p>
            <a:r>
              <a:rPr lang="en-US" dirty="0"/>
              <a:t>    int b=200;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 "Total value is "&lt;&lt;sum(</a:t>
            </a:r>
            <a:r>
              <a:rPr lang="en-US" dirty="0" err="1"/>
              <a:t>a,b</a:t>
            </a:r>
            <a:r>
              <a:rPr lang="en-US" dirty="0"/>
              <a:t>)&lt;&lt;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 "Total value is "&lt;&lt;sum(b)&lt;&lt;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#include &lt;</a:t>
            </a:r>
            <a:r>
              <a:rPr lang="en-US" dirty="0" err="1"/>
              <a:t>cmath</a:t>
            </a:r>
            <a:r>
              <a:rPr lang="en-US" dirty="0"/>
              <a:t>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double x = 0.439203, result;</a:t>
            </a:r>
          </a:p>
          <a:p>
            <a:r>
              <a:rPr lang="en-US" dirty="0"/>
              <a:t>  result = sin(x);</a:t>
            </a:r>
          </a:p>
          <a:p>
            <a:r>
              <a:rPr lang="en-US" dirty="0"/>
              <a:t>  </a:t>
            </a:r>
            <a:r>
              <a:rPr lang="en-US" dirty="0" err="1"/>
              <a:t>cout</a:t>
            </a:r>
            <a:r>
              <a:rPr lang="en-US" dirty="0"/>
              <a:t> &lt;&lt; "sin(x) = " &lt;&lt; result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double </a:t>
            </a:r>
            <a:r>
              <a:rPr lang="en-US" dirty="0" err="1"/>
              <a:t>xDegrees</a:t>
            </a:r>
            <a:r>
              <a:rPr lang="en-US" dirty="0"/>
              <a:t> = 90.0;</a:t>
            </a:r>
          </a:p>
          <a:p>
            <a:r>
              <a:rPr lang="en-US" dirty="0"/>
              <a:t>  // converting degrees to radians</a:t>
            </a:r>
          </a:p>
          <a:p>
            <a:r>
              <a:rPr lang="en-US" dirty="0"/>
              <a:t>  x = </a:t>
            </a:r>
            <a:r>
              <a:rPr lang="en-US" dirty="0" err="1"/>
              <a:t>xDegrees</a:t>
            </a:r>
            <a:r>
              <a:rPr lang="en-US" dirty="0"/>
              <a:t> * M_PI/180;</a:t>
            </a:r>
          </a:p>
          <a:p>
            <a:r>
              <a:rPr lang="en-US" dirty="0"/>
              <a:t>  result = sin(x);</a:t>
            </a:r>
          </a:p>
          <a:p>
            <a:r>
              <a:rPr lang="en-US" dirty="0"/>
              <a:t>  </a:t>
            </a:r>
            <a:r>
              <a:rPr lang="en-US" dirty="0" err="1"/>
              <a:t>cout</a:t>
            </a:r>
            <a:r>
              <a:rPr lang="en-US" dirty="0"/>
              <a:t> &lt;&lt; "sin(x) = " &lt;&lt; result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 </a:t>
            </a:r>
          </a:p>
          <a:p>
            <a:r>
              <a:rPr lang="en-US" dirty="0"/>
              <a:t>#include &lt;</a:t>
            </a:r>
            <a:r>
              <a:rPr lang="en-US" dirty="0" err="1"/>
              <a:t>cmath</a:t>
            </a:r>
            <a:r>
              <a:rPr lang="en-US" dirty="0"/>
              <a:t>&gt; 	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main(){ </a:t>
            </a:r>
          </a:p>
          <a:p>
            <a:r>
              <a:rPr lang="en-US" dirty="0"/>
              <a:t>  	double x1, y1, x2, y2; 	// coordinates for point 1 &amp; 2</a:t>
            </a:r>
          </a:p>
          <a:p>
            <a:r>
              <a:rPr lang="en-US" dirty="0"/>
              <a:t>	double </a:t>
            </a:r>
            <a:r>
              <a:rPr lang="en-US" dirty="0" err="1"/>
              <a:t>dist</a:t>
            </a:r>
            <a:r>
              <a:rPr lang="en-US" dirty="0"/>
              <a:t>;   		// distance between points 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x &amp; y coordinates of the 1st point: "; 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x1 &gt;&gt; y1; 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x &amp; y coordinates of the 2nd point: "; 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x2 &gt;&gt; y2; </a:t>
            </a:r>
          </a:p>
          <a:p>
            <a:r>
              <a:rPr lang="en-US" dirty="0"/>
              <a:t>    </a:t>
            </a:r>
            <a:r>
              <a:rPr lang="en-US" dirty="0" err="1"/>
              <a:t>dist</a:t>
            </a:r>
            <a:r>
              <a:rPr lang="en-US" dirty="0"/>
              <a:t> = sqrt((x2-x1)*(x2-x1) + (y2-y1)*(y2-y1)); 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"The distance is " &lt;&lt; </a:t>
            </a:r>
            <a:r>
              <a:rPr lang="en-US" dirty="0" err="1"/>
              <a:t>dist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 </a:t>
            </a:r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0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#include &lt;iostream&gt; </a:t>
            </a:r>
          </a:p>
          <a:p>
            <a:r>
              <a:rPr lang="en-US" dirty="0"/>
              <a:t>using namespace std; </a:t>
            </a:r>
          </a:p>
          <a:p>
            <a:r>
              <a:rPr lang="en-US" dirty="0"/>
              <a:t>int main()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    int x=2;</a:t>
            </a:r>
          </a:p>
          <a:p>
            <a:r>
              <a:rPr lang="en-US" dirty="0"/>
              <a:t>    int y = 3*pow(x,4) + 5*pow(x,3) + pow(x,2) -5;</a:t>
            </a:r>
          </a:p>
          <a:p>
            <a:r>
              <a:rPr lang="en-US" dirty="0"/>
              <a:t>    double R = sqrt(y);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&lt;&lt;R;</a:t>
            </a:r>
          </a:p>
          <a:p>
            <a:endParaRPr lang="en-US" dirty="0"/>
          </a:p>
          <a:p>
            <a:r>
              <a:rPr lang="en-US" dirty="0"/>
              <a:t>    return 0; 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Enter a character: n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toupper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(n) = 78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tolower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(n) = 110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7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C++ provides some pre-defined functions, such as main(), which is used to execute code. But you can also create your own functions to perform certain actions.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create (often referred to as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declare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a function, specify the name of the function, followed by parentheses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often see C++ programs that have function declaration above main(), and function definition below main(). This will make the code better organized and easier to read: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Information can be passed to functions as a parameter. Parameters act as variables inside the function.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Parameters are specified after the function name, inside the parentheses. </a:t>
            </a:r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add as many parameters as you want, just separate them with a comma: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D186C-886E-459A-AC6C-564097B141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8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3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2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1637-9429-EED4-E8EA-E035AD6A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761FD-C129-E64D-FBAE-6786FD0C32D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88A7F5F4-037C-8AC8-6453-202852437056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B3AC8-8040-4CFE-A0C2-E2A1BD2E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9CA23-C88F-E763-99C2-17D6EB7B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A2A8B-E6DF-20E8-14EC-D5EC16CA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E697D305-6565-47EB-A390-9A2BD083E0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5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0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8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5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5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BB27-85A5-45ED-8D2B-81C8797A8C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6BAC-65E1-4273-80B6-12C13BC00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FF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C48BA3C7-823E-9780-2B98-2E72A56F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89020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AA833-BA70-F313-BB9A-AE6A4BDA6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3310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285DCC-7053-BF30-C88B-43F9AD1AF683}"/>
              </a:ext>
            </a:extLst>
          </p:cNvPr>
          <p:cNvSpPr txBox="1"/>
          <p:nvPr/>
        </p:nvSpPr>
        <p:spPr>
          <a:xfrm>
            <a:off x="2065687" y="315555"/>
            <a:ext cx="81020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Al-Azhar University</a:t>
            </a:r>
          </a:p>
          <a:p>
            <a:pPr algn="ctr">
              <a:spcAft>
                <a:spcPts val="750"/>
              </a:spcAft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 of Engineering</a:t>
            </a:r>
          </a:p>
          <a:p>
            <a:pPr algn="ctr">
              <a:spcAft>
                <a:spcPts val="750"/>
              </a:spcAft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 and Computer Engineering Dept.</a:t>
            </a:r>
          </a:p>
          <a:p>
            <a:pPr algn="ctr">
              <a:spcAft>
                <a:spcPts val="750"/>
              </a:spcAft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Intelligent Systems Engineering Program</a:t>
            </a:r>
            <a:endParaRPr lang="en-US" sz="2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D0361E3C-A4D8-DA35-5F2A-4457CF9F1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189" y="5203011"/>
            <a:ext cx="4972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sz="2400" b="1" dirty="0">
                <a:latin typeface="Verdana"/>
                <a:cs typeface="Verdana"/>
              </a:rPr>
              <a:t>Prof. Ahmed Youssef</a:t>
            </a: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09966157-FE14-8C22-1DE4-181DB889A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331" y="4655826"/>
            <a:ext cx="437376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350"/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5835B742-3E69-1975-1279-80D115CE3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354" y="2817244"/>
            <a:ext cx="7693292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50" b="1" dirty="0">
                <a:latin typeface="Verdana"/>
                <a:cs typeface="Verdana"/>
              </a:rPr>
              <a:t>ENG 151</a:t>
            </a:r>
          </a:p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Verdana"/>
                <a:cs typeface="Verdana"/>
              </a:rPr>
              <a:t>Computer Programming I</a:t>
            </a:r>
            <a:endParaRPr lang="en-US" sz="3600" dirty="0">
              <a:solidFill>
                <a:srgbClr val="0000FF"/>
              </a:solidFill>
              <a:latin typeface="Verdana"/>
              <a:cs typeface="Verdana"/>
            </a:endParaRPr>
          </a:p>
        </p:txBody>
      </p:sp>
      <p:pic>
        <p:nvPicPr>
          <p:cNvPr id="1026" name="Picture 2" descr="C++ Explained: Everything You Need to Know - History-Computer">
            <a:extLst>
              <a:ext uri="{FF2B5EF4-FFF2-40B4-BE49-F238E27FC236}">
                <a16:creationId xmlns:a16="http://schemas.microsoft.com/office/drawing/2014/main" id="{F97A68F0-469C-2BB3-9BDC-C5466AC4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137" y="5111184"/>
            <a:ext cx="2131090" cy="12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Programming, Lecture# 1 - YouTube">
            <a:extLst>
              <a:ext uri="{FF2B5EF4-FFF2-40B4-BE49-F238E27FC236}">
                <a16:creationId xmlns:a16="http://schemas.microsoft.com/office/drawing/2014/main" id="{D678A2E5-0642-CCEE-6852-5A8BFACDD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3" y="4985573"/>
            <a:ext cx="2164080" cy="12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yellow circle with a logo and text&#10;&#10;Description automatically generated">
            <a:extLst>
              <a:ext uri="{FF2B5EF4-FFF2-40B4-BE49-F238E27FC236}">
                <a16:creationId xmlns:a16="http://schemas.microsoft.com/office/drawing/2014/main" id="{5FCD84C4-FB0F-89AB-BFC0-E872F9C1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6" y="163838"/>
            <a:ext cx="1440000" cy="153918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5F8D5C6-3169-1438-CEF6-67C05C4AEF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5173" r="16367" b="5878"/>
          <a:stretch>
            <a:fillRect/>
          </a:stretch>
        </p:blipFill>
        <p:spPr bwMode="auto">
          <a:xfrm>
            <a:off x="10167704" y="168947"/>
            <a:ext cx="1440000" cy="1442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715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79B9E-5590-C6D4-2600-98F70B17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68" y="444055"/>
            <a:ext cx="9406759" cy="59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286B1BF-11CF-6BB3-A089-AE56E67C8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228601"/>
            <a:ext cx="7620000" cy="727841"/>
          </a:xfrm>
          <a:noFill/>
        </p:spPr>
        <p:txBody>
          <a:bodyPr/>
          <a:lstStyle/>
          <a:p>
            <a:r>
              <a:rPr lang="en-US" altLang="en-US" sz="3200" dirty="0"/>
              <a:t>Distance between two points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92D61-6422-D3CB-679D-8745B8DA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9" y="840828"/>
            <a:ext cx="10342179" cy="58893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D02D-913A-7E6D-9716-7F003E14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FC902-BE67-BFC1-E7F4-745D2477E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rad>
                  </m:oMath>
                </a14:m>
                <a:r>
                  <a:rPr lang="en-US" dirty="0"/>
                  <a:t> 			x=2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rad>
                  </m:oMath>
                </a14:m>
                <a:r>
                  <a:rPr lang="en-US" dirty="0"/>
                  <a:t>			x = 3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FC902-BE67-BFC1-E7F4-745D2477E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26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895ED22-4665-2085-6A18-2697313E2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2650" y="365129"/>
            <a:ext cx="7886700" cy="780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800" dirty="0"/>
              <a:t>Standard C++ Character Functions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A3041B9-43B6-1735-2BEB-7B2298386B27}"/>
              </a:ext>
            </a:extLst>
          </p:cNvPr>
          <p:cNvSpPr txBox="1">
            <a:spLocks noChangeArrowheads="1"/>
          </p:cNvSpPr>
          <p:nvPr/>
        </p:nvSpPr>
        <p:spPr>
          <a:xfrm>
            <a:off x="987971" y="1145629"/>
            <a:ext cx="10562897" cy="558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ctype.h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character type functions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"Enter a character: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&lt;&lt;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toupper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tolower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 = 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&lt;&lt;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tolower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&lt;&lt;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pPr marL="0" indent="0">
              <a:lnSpc>
                <a:spcPts val="2025"/>
              </a:lnSpc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F28E26-3975-B863-4E8A-3DEB735A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103438"/>
            <a:ext cx="7886700" cy="1325563"/>
          </a:xfrm>
        </p:spPr>
        <p:txBody>
          <a:bodyPr/>
          <a:lstStyle/>
          <a:p>
            <a:r>
              <a:rPr lang="en-US" dirty="0"/>
              <a:t>User-Defined C++ Functions</a:t>
            </a:r>
          </a:p>
        </p:txBody>
      </p:sp>
    </p:spTree>
    <p:extLst>
      <p:ext uri="{BB962C8B-B14F-4D97-AF65-F5344CB8AC3E}">
        <p14:creationId xmlns:p14="http://schemas.microsoft.com/office/powerpoint/2010/main" val="208893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6E05-C1A9-3A42-1350-B4EF16B7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solidFill>
                  <a:srgbClr val="0000FF"/>
                </a:solidFill>
                <a:effectLst/>
              </a:rPr>
              <a:t>Create a Function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A98A8-27D7-A246-3D51-E11550352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sz="3200" dirty="0"/>
            </a:b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32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code to be executed</a:t>
            </a:r>
            <a:br>
              <a:rPr lang="en-US" sz="32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4437E-02A1-E912-8FD6-6864BF37B3C2}"/>
              </a:ext>
            </a:extLst>
          </p:cNvPr>
          <p:cNvSpPr txBox="1"/>
          <p:nvPr/>
        </p:nvSpPr>
        <p:spPr>
          <a:xfrm>
            <a:off x="838200" y="3536193"/>
            <a:ext cx="105155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myFunction() 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name of the function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means that the function does not have a return value.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inside the function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body)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add code that defines what the function should do</a:t>
            </a:r>
          </a:p>
        </p:txBody>
      </p:sp>
    </p:spTree>
    <p:extLst>
      <p:ext uri="{BB962C8B-B14F-4D97-AF65-F5344CB8AC3E}">
        <p14:creationId xmlns:p14="http://schemas.microsoft.com/office/powerpoint/2010/main" val="337848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77C5-ACF0-6FF0-3834-5E63456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Function Declaration and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3FF5E-7554-FBAC-81A8-19488965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C++ function consist of two parts: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Declaration: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return type, the name of the function, and parameters (if any)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 body of the function (code to be executed)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1D6F2-E84B-D4E7-7F8C-411DAFB9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4222679"/>
            <a:ext cx="7590413" cy="20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4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6B1A84E9-FA1F-3709-C7BD-4F32CDD9A7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24910" y="483477"/>
            <a:ext cx="10226565" cy="5959365"/>
          </a:xfrm>
        </p:spPr>
        <p:txBody>
          <a:bodyPr>
            <a:noAutofit/>
          </a:bodyPr>
          <a:lstStyle/>
          <a:p>
            <a:pPr marL="225425" indent="0">
              <a:buNone/>
            </a:pPr>
            <a:r>
              <a:rPr lang="en-US" altLang="en-US" sz="3200" b="1" dirty="0"/>
              <a:t>Function to return the larger of two numbers.</a:t>
            </a:r>
          </a:p>
          <a:p>
            <a:pPr marL="225425" indent="0">
              <a:buNone/>
            </a:pPr>
            <a:endParaRPr lang="en-US" altLang="en-US" sz="1000" b="1" dirty="0"/>
          </a:p>
          <a:p>
            <a:pPr marL="225425" indent="0">
              <a:buNone/>
            </a:pPr>
            <a:r>
              <a:rPr lang="en-US" altLang="en-US" sz="3200" b="1" dirty="0">
                <a:solidFill>
                  <a:srgbClr val="0000FF"/>
                </a:solidFill>
              </a:rPr>
              <a:t>double</a:t>
            </a:r>
            <a:r>
              <a:rPr lang="en-US" altLang="en-US" sz="3200" b="1" dirty="0"/>
              <a:t> larger(</a:t>
            </a:r>
            <a:r>
              <a:rPr lang="en-US" altLang="en-US" sz="3200" b="1" dirty="0">
                <a:solidFill>
                  <a:srgbClr val="0000FF"/>
                </a:solidFill>
              </a:rPr>
              <a:t>double</a:t>
            </a:r>
            <a:r>
              <a:rPr lang="en-US" altLang="en-US" sz="3200" b="1" dirty="0"/>
              <a:t> x, </a:t>
            </a:r>
            <a:r>
              <a:rPr lang="en-US" altLang="en-US" sz="3200" b="1" dirty="0">
                <a:solidFill>
                  <a:srgbClr val="0000FF"/>
                </a:solidFill>
              </a:rPr>
              <a:t>double</a:t>
            </a:r>
            <a:r>
              <a:rPr lang="en-US" altLang="en-US" sz="3200" b="1" dirty="0"/>
              <a:t> y)</a:t>
            </a:r>
          </a:p>
          <a:p>
            <a:pPr marL="225425" indent="0">
              <a:buNone/>
            </a:pPr>
            <a:r>
              <a:rPr lang="en-US" altLang="en-US" sz="3200" b="1" dirty="0"/>
              <a:t>{</a:t>
            </a:r>
          </a:p>
          <a:p>
            <a:pPr marL="225425" indent="0">
              <a:buNone/>
            </a:pPr>
            <a:r>
              <a:rPr lang="en-US" altLang="en-US" sz="3200" b="1" dirty="0"/>
              <a:t>  	</a:t>
            </a:r>
            <a:r>
              <a:rPr lang="en-US" altLang="en-US" sz="3200" b="1" dirty="0">
                <a:solidFill>
                  <a:srgbClr val="0000FF"/>
                </a:solidFill>
              </a:rPr>
              <a:t>double</a:t>
            </a:r>
            <a:r>
              <a:rPr lang="en-US" altLang="en-US" sz="3200" b="1" dirty="0"/>
              <a:t> max;</a:t>
            </a:r>
          </a:p>
          <a:p>
            <a:pPr marL="225425" indent="0">
              <a:buNone/>
            </a:pPr>
            <a:r>
              <a:rPr lang="en-US" altLang="en-US" sz="3200" b="1" dirty="0"/>
              <a:t>   	</a:t>
            </a:r>
            <a:r>
              <a:rPr lang="en-US" altLang="en-US" sz="3200" b="1" dirty="0">
                <a:solidFill>
                  <a:srgbClr val="0000FF"/>
                </a:solidFill>
              </a:rPr>
              <a:t>if</a:t>
            </a:r>
            <a:r>
              <a:rPr lang="en-US" altLang="en-US" sz="3200" b="1" dirty="0"/>
              <a:t>(x &gt;= y)</a:t>
            </a:r>
          </a:p>
          <a:p>
            <a:pPr marL="225425" indent="0">
              <a:buNone/>
            </a:pPr>
            <a:r>
              <a:rPr lang="en-US" altLang="en-US" sz="3200" b="1" dirty="0"/>
              <a:t>		</a:t>
            </a:r>
            <a:r>
              <a:rPr lang="fr-FR" altLang="en-US" sz="3200" b="1" dirty="0"/>
              <a:t>max = x;</a:t>
            </a:r>
          </a:p>
          <a:p>
            <a:pPr marL="225425" indent="0">
              <a:buNone/>
            </a:pPr>
            <a:r>
              <a:rPr lang="fr-FR" altLang="en-US" sz="3200" b="1" dirty="0"/>
              <a:t>	 </a:t>
            </a:r>
            <a:r>
              <a:rPr lang="fr-FR" altLang="en-US" sz="3200" b="1" dirty="0" err="1">
                <a:solidFill>
                  <a:srgbClr val="0000FF"/>
                </a:solidFill>
              </a:rPr>
              <a:t>else</a:t>
            </a:r>
            <a:r>
              <a:rPr lang="fr-FR" altLang="en-US" sz="3200" b="1" dirty="0"/>
              <a:t> </a:t>
            </a:r>
          </a:p>
          <a:p>
            <a:pPr marL="225425" indent="0">
              <a:buNone/>
            </a:pPr>
            <a:r>
              <a:rPr lang="fr-FR" altLang="en-US" sz="3200" b="1" dirty="0"/>
              <a:t>		max = y;</a:t>
            </a:r>
          </a:p>
          <a:p>
            <a:pPr marL="225425" indent="0">
              <a:buNone/>
            </a:pPr>
            <a:r>
              <a:rPr lang="fr-FR" altLang="en-US" sz="3200" b="1" dirty="0"/>
              <a:t>   	</a:t>
            </a:r>
            <a:r>
              <a:rPr lang="en-US" altLang="en-US" sz="3200" b="1" dirty="0">
                <a:solidFill>
                  <a:srgbClr val="0000FF"/>
                </a:solidFill>
              </a:rPr>
              <a:t>return</a:t>
            </a:r>
            <a:r>
              <a:rPr lang="en-US" altLang="en-US" sz="3200" b="1" dirty="0"/>
              <a:t> max;</a:t>
            </a:r>
          </a:p>
          <a:p>
            <a:pPr marL="225425" indent="0">
              <a:buNone/>
            </a:pPr>
            <a:r>
              <a:rPr lang="en-US" altLang="en-US" sz="3200" b="1" dirty="0"/>
              <a:t>}</a:t>
            </a:r>
          </a:p>
          <a:p>
            <a:pPr marL="225425" indent="0" algn="just">
              <a:buNone/>
            </a:pPr>
            <a:r>
              <a:rPr lang="en-US" altLang="en-US" sz="3200" b="1" dirty="0"/>
              <a:t>	</a:t>
            </a:r>
            <a:endParaRPr lang="en-US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0799C48F-7ABE-DE44-C286-B7479A29D63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76855" y="977463"/>
            <a:ext cx="9637985" cy="4361793"/>
          </a:xfrm>
        </p:spPr>
        <p:txBody>
          <a:bodyPr>
            <a:normAutofit/>
          </a:bodyPr>
          <a:lstStyle/>
          <a:p>
            <a:pPr marL="450850" indent="-225425">
              <a:buNone/>
            </a:pPr>
            <a:r>
              <a:rPr lang="en-US" alt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600" b="1" dirty="0">
                <a:latin typeface="Courier New" panose="02070309020205020404" pitchFamily="49" charset="0"/>
              </a:rPr>
              <a:t> larger(</a:t>
            </a:r>
            <a:r>
              <a:rPr lang="en-US" alt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600" b="1" dirty="0">
                <a:latin typeface="Courier New" panose="02070309020205020404" pitchFamily="49" charset="0"/>
              </a:rPr>
              <a:t> x, </a:t>
            </a:r>
            <a:r>
              <a:rPr lang="en-US" altLang="en-US" sz="3600" b="1" dirty="0">
                <a:solidFill>
                  <a:srgbClr val="0000FF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600" b="1" dirty="0">
                <a:latin typeface="Courier New" panose="02070309020205020404" pitchFamily="49" charset="0"/>
              </a:rPr>
              <a:t> y)</a:t>
            </a:r>
          </a:p>
          <a:p>
            <a:pPr marL="450850" indent="-225425">
              <a:buNone/>
            </a:pPr>
            <a:r>
              <a:rPr lang="en-US" altLang="en-US" sz="3600" b="1" dirty="0">
                <a:latin typeface="Courier New" panose="02070309020205020404" pitchFamily="49" charset="0"/>
              </a:rPr>
              <a:t>{</a:t>
            </a:r>
          </a:p>
          <a:p>
            <a:pPr marL="908050" lvl="1" indent="-225425">
              <a:buNone/>
            </a:pPr>
            <a:r>
              <a:rPr lang="en-US" altLang="en-US" sz="3200" b="1" dirty="0">
                <a:latin typeface="Courier New" panose="02070309020205020404" pitchFamily="49" charset="0"/>
              </a:rPr>
              <a:t>	</a:t>
            </a:r>
            <a:r>
              <a:rPr lang="en-US" altLang="en-US" sz="3600" b="1" dirty="0">
                <a:latin typeface="Courier New" panose="02070309020205020404" pitchFamily="49" charset="0"/>
              </a:rPr>
              <a:t>if(x &gt;= y)</a:t>
            </a:r>
          </a:p>
          <a:p>
            <a:pPr marL="908050" lvl="1" indent="-225425">
              <a:buNone/>
            </a:pPr>
            <a:r>
              <a:rPr lang="en-US" altLang="en-US" sz="3600" b="1" dirty="0">
                <a:latin typeface="Courier New" panose="02070309020205020404" pitchFamily="49" charset="0"/>
              </a:rPr>
              <a:t>			</a:t>
            </a:r>
            <a:r>
              <a:rPr lang="en-US" altLang="en-US" sz="36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return</a:t>
            </a:r>
            <a:r>
              <a:rPr lang="en-US" altLang="en-US" sz="3600" b="1" dirty="0">
                <a:latin typeface="Courier New" panose="02070309020205020404" pitchFamily="49" charset="0"/>
              </a:rPr>
              <a:t> x;</a:t>
            </a:r>
          </a:p>
          <a:p>
            <a:pPr marL="908050" lvl="1" indent="-225425">
              <a:buNone/>
            </a:pPr>
            <a:r>
              <a:rPr lang="en-US" altLang="en-US" sz="3600" b="1" dirty="0">
                <a:latin typeface="Courier New" panose="02070309020205020404" pitchFamily="49" charset="0"/>
              </a:rPr>
              <a:t>	else </a:t>
            </a:r>
          </a:p>
          <a:p>
            <a:pPr marL="908050" lvl="1" indent="-225425">
              <a:buNone/>
            </a:pPr>
            <a:r>
              <a:rPr lang="en-US" altLang="en-US" sz="3600" b="1" dirty="0">
                <a:latin typeface="Courier New" panose="02070309020205020404" pitchFamily="49" charset="0"/>
              </a:rPr>
              <a:t>			</a:t>
            </a:r>
            <a:r>
              <a:rPr lang="en-US" altLang="en-US" sz="36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return</a:t>
            </a:r>
            <a:r>
              <a:rPr lang="en-US" altLang="en-US" sz="3600" b="1" dirty="0">
                <a:latin typeface="Courier New" panose="02070309020205020404" pitchFamily="49" charset="0"/>
              </a:rPr>
              <a:t> y;</a:t>
            </a:r>
          </a:p>
          <a:p>
            <a:pPr marL="450850" indent="-225425">
              <a:buNone/>
            </a:pPr>
            <a:r>
              <a:rPr lang="en-US" altLang="en-US" sz="3600" b="1" dirty="0">
                <a:latin typeface="Courier New" panose="02070309020205020404" pitchFamily="49" charset="0"/>
              </a:rPr>
              <a:t>}</a:t>
            </a:r>
            <a:endParaRPr lang="en-US" altLang="en-US" sz="3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2798-8941-E77C-BD8E-25F1C8E6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Function Declaration and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37A1-0304-4877-47E9-95418184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1169"/>
            <a:ext cx="3943350" cy="187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put F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unction declaration above main() if you write function definition below main().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2A308-2C62-E724-D064-20F8C98D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1312318"/>
            <a:ext cx="5423995" cy="52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99D2-B51C-6E31-166E-99C8AA4F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3939AF9-9ED2-9C8C-64F6-0162DE7CF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89020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03941C-1C99-028F-E8AA-6F54418C9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3310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4693CD-665B-FC47-7B6E-1664A3F07B9F}"/>
              </a:ext>
            </a:extLst>
          </p:cNvPr>
          <p:cNvSpPr txBox="1"/>
          <p:nvPr/>
        </p:nvSpPr>
        <p:spPr>
          <a:xfrm>
            <a:off x="2065687" y="315555"/>
            <a:ext cx="81020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Al-Azhar University</a:t>
            </a:r>
          </a:p>
          <a:p>
            <a:pPr algn="ctr">
              <a:spcAft>
                <a:spcPts val="750"/>
              </a:spcAft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 of Engineering</a:t>
            </a:r>
          </a:p>
          <a:p>
            <a:pPr algn="ctr">
              <a:spcAft>
                <a:spcPts val="750"/>
              </a:spcAft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 and Computer Engineering Dept.</a:t>
            </a:r>
          </a:p>
          <a:p>
            <a:pPr algn="ctr">
              <a:spcAft>
                <a:spcPts val="750"/>
              </a:spcAft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Intelligent Systems Engineering Program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008EA510-056F-099D-0803-18656BA6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331" y="4655826"/>
            <a:ext cx="437376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1350"/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E6ECADC8-755D-C93C-9E6E-2FB1412BC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354" y="2241263"/>
            <a:ext cx="7693292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50" b="1" dirty="0">
                <a:latin typeface="Verdana"/>
                <a:cs typeface="Verdana"/>
              </a:rPr>
              <a:t>ENG 151</a:t>
            </a:r>
          </a:p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Verdana"/>
                <a:cs typeface="Verdana"/>
              </a:rPr>
              <a:t>Computer Programming I</a:t>
            </a:r>
            <a:endParaRPr lang="en-US" sz="3600" dirty="0">
              <a:solidFill>
                <a:srgbClr val="0000FF"/>
              </a:solidFill>
              <a:latin typeface="Verdana"/>
              <a:cs typeface="Verdana"/>
            </a:endParaRPr>
          </a:p>
        </p:txBody>
      </p:sp>
      <p:pic>
        <p:nvPicPr>
          <p:cNvPr id="2" name="Picture 1" descr="A yellow circle with a logo and text&#10;&#10;Description automatically generated">
            <a:extLst>
              <a:ext uri="{FF2B5EF4-FFF2-40B4-BE49-F238E27FC236}">
                <a16:creationId xmlns:a16="http://schemas.microsoft.com/office/drawing/2014/main" id="{52E1F3D0-D9AF-953E-FFAE-C7F79857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6" y="163838"/>
            <a:ext cx="1440000" cy="153918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EC8350D-0473-7F37-F838-F581E97A4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5173" r="16367" b="5878"/>
          <a:stretch>
            <a:fillRect/>
          </a:stretch>
        </p:blipFill>
        <p:spPr bwMode="auto">
          <a:xfrm>
            <a:off x="10167704" y="168947"/>
            <a:ext cx="1440000" cy="1442510"/>
          </a:xfrm>
          <a:prstGeom prst="rect">
            <a:avLst/>
          </a:prstGeom>
          <a:noFill/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D8E507D-BCCC-99D2-9454-5C1BB6AF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50" y="4328553"/>
            <a:ext cx="681989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b="1" dirty="0">
                <a:latin typeface="Cambria" panose="02040503050406030204" pitchFamily="18" charset="0"/>
              </a:rPr>
              <a:t>Functions</a:t>
            </a:r>
            <a:endParaRPr lang="en-US" sz="2400" b="1" dirty="0">
              <a:latin typeface="Verdana"/>
              <a:cs typeface="Verdana"/>
            </a:endParaRPr>
          </a:p>
        </p:txBody>
      </p:sp>
      <p:pic>
        <p:nvPicPr>
          <p:cNvPr id="6" name="Picture 2" descr="C++ Explained: Everything You Need to Know - History-Computer">
            <a:extLst>
              <a:ext uri="{FF2B5EF4-FFF2-40B4-BE49-F238E27FC236}">
                <a16:creationId xmlns:a16="http://schemas.microsoft.com/office/drawing/2014/main" id="{34948C89-23E5-04A7-A6AB-A527ECFD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391" y="4955908"/>
            <a:ext cx="2131090" cy="12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92967-A589-09EA-DB3F-006B92F2B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" y="5058613"/>
            <a:ext cx="2468880" cy="13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2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EDF10-0CB1-DC34-A734-4ACF0C80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289" y="442042"/>
            <a:ext cx="6202359" cy="498097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ADFE7C2-643D-FB50-8F6A-B6C478D44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472606"/>
            <a:ext cx="105537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3600" b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Note:</a:t>
            </a:r>
            <a:r>
              <a:rPr lang="en-US" altLang="en-US" sz="3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 If a user-defined function, such as </a:t>
            </a:r>
            <a:r>
              <a:rPr lang="en-US" altLang="en-US" sz="3600" baseline="-25000" dirty="0">
                <a:solidFill>
                  <a:srgbClr val="DC143C"/>
                </a:solidFill>
                <a:latin typeface="Consolas" panose="020B0609020204030204" pitchFamily="49" charset="0"/>
              </a:rPr>
              <a:t>myFunction()</a:t>
            </a:r>
            <a:r>
              <a:rPr lang="en-US" altLang="en-US" sz="3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 is declared after the </a:t>
            </a:r>
            <a:r>
              <a:rPr lang="en-US" altLang="en-US" sz="3600" baseline="-25000" dirty="0">
                <a:solidFill>
                  <a:srgbClr val="DC143C"/>
                </a:solidFill>
                <a:latin typeface="Consolas" panose="020B0609020204030204" pitchFamily="49" charset="0"/>
              </a:rPr>
              <a:t>main()</a:t>
            </a:r>
            <a:r>
              <a:rPr lang="en-US" altLang="en-US" sz="3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 function, </a:t>
            </a:r>
            <a:r>
              <a:rPr lang="en-US" altLang="en-US" sz="3600" b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an error will occur</a:t>
            </a:r>
            <a:r>
              <a:rPr lang="en-US" altLang="en-US" sz="36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US" alt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142940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C3BC-6D64-4471-AC70-AC435227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9"/>
            <a:ext cx="7886700" cy="854072"/>
          </a:xfrm>
        </p:spPr>
        <p:txBody>
          <a:bodyPr/>
          <a:lstStyle/>
          <a:p>
            <a:r>
              <a:rPr lang="en-US" altLang="en-US" dirty="0"/>
              <a:t>Function 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B9A7A-B793-E043-F58C-D0060667E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29407"/>
            <a:ext cx="10110952" cy="49398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3600" dirty="0"/>
              <a:t>Function heading without the body of the function.</a:t>
            </a:r>
          </a:p>
          <a:p>
            <a:pPr marL="0" indent="0" algn="just">
              <a:buNone/>
            </a:pPr>
            <a:endParaRPr lang="en-US" altLang="en-US" sz="1200" dirty="0"/>
          </a:p>
          <a:p>
            <a:pPr marL="0" indent="0" algn="just">
              <a:buNone/>
            </a:pPr>
            <a:r>
              <a:rPr lang="en-US" altLang="en-US" sz="3200" b="1" dirty="0"/>
              <a:t>Syntax: Function Prototype</a:t>
            </a:r>
          </a:p>
          <a:p>
            <a:pPr marL="576263" indent="-350838"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functionType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functionName</a:t>
            </a:r>
            <a:r>
              <a:rPr lang="en-US" altLang="en-US" b="1" dirty="0">
                <a:latin typeface="Courier New" panose="02070309020205020404" pitchFamily="49" charset="0"/>
              </a:rPr>
              <a:t>(parameter list);</a:t>
            </a:r>
          </a:p>
          <a:p>
            <a:pPr marL="225425" indent="-225425">
              <a:buNone/>
            </a:pPr>
            <a:r>
              <a:rPr lang="en-US" altLang="en-US" sz="3200" dirty="0"/>
              <a:t>Note the semicolon at the end.</a:t>
            </a:r>
            <a:endParaRPr lang="en-US" altLang="en-US" sz="1000" dirty="0"/>
          </a:p>
          <a:p>
            <a:pPr marL="225425" indent="-225425">
              <a:buNone/>
            </a:pPr>
            <a:endParaRPr lang="en-US" altLang="en-US" sz="1000" b="1" dirty="0"/>
          </a:p>
          <a:p>
            <a:pPr marL="225425" indent="-225425">
              <a:buNone/>
            </a:pPr>
            <a:r>
              <a:rPr lang="en-US" altLang="en-US" sz="3200" b="1" dirty="0"/>
              <a:t>Example</a:t>
            </a:r>
            <a:r>
              <a:rPr lang="en-US" altLang="en-US" sz="3200" dirty="0"/>
              <a:t>: 	</a:t>
            </a:r>
          </a:p>
          <a:p>
            <a:pPr marL="576263" indent="-350838">
              <a:buNone/>
            </a:pP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 larger(</a:t>
            </a: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 x, </a:t>
            </a: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 y);</a:t>
            </a:r>
          </a:p>
          <a:p>
            <a:pPr marL="576263" indent="-350838">
              <a:buNone/>
            </a:pPr>
            <a:endParaRPr lang="en-US" sz="3200" b="1" dirty="0">
              <a:latin typeface="Courier New" panose="02070309020205020404" pitchFamily="49" charset="0"/>
            </a:endParaRPr>
          </a:p>
          <a:p>
            <a:pPr marL="576263" indent="-350838">
              <a:buNone/>
            </a:pP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 larger(</a:t>
            </a: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, </a:t>
            </a:r>
            <a:r>
              <a:rPr lang="en-US" altLang="en-US" sz="32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double</a:t>
            </a:r>
            <a:r>
              <a:rPr lang="en-US" altLang="en-US" sz="3200" b="1" dirty="0">
                <a:latin typeface="Courier New" panose="02070309020205020404" pitchFamily="49" charset="0"/>
              </a:rPr>
              <a:t>);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3325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33B1-AB9A-BDB9-42D7-9F9DCA18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0" dirty="0">
                <a:solidFill>
                  <a:srgbClr val="0000FF"/>
                </a:solidFill>
                <a:effectLst/>
              </a:rPr>
              <a:t>Parameters and Arguments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E7FC9A-0455-A44A-54C3-CC4A6F5BA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932351"/>
              </p:ext>
            </p:extLst>
          </p:nvPr>
        </p:nvGraphicFramePr>
        <p:xfrm>
          <a:off x="1156138" y="2165132"/>
          <a:ext cx="9690538" cy="2402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45269">
                  <a:extLst>
                    <a:ext uri="{9D8B030D-6E8A-4147-A177-3AD203B41FA5}">
                      <a16:colId xmlns:a16="http://schemas.microsoft.com/office/drawing/2014/main" val="1923264597"/>
                    </a:ext>
                  </a:extLst>
                </a:gridCol>
                <a:gridCol w="4845269">
                  <a:extLst>
                    <a:ext uri="{9D8B030D-6E8A-4147-A177-3AD203B41FA5}">
                      <a16:colId xmlns:a16="http://schemas.microsoft.com/office/drawing/2014/main" val="262346444"/>
                    </a:ext>
                  </a:extLst>
                </a:gridCol>
              </a:tblGrid>
              <a:tr h="637851">
                <a:tc>
                  <a:txBody>
                    <a:bodyPr/>
                    <a:lstStyle/>
                    <a:p>
                      <a:pPr algn="ctr"/>
                      <a:r>
                        <a:rPr lang="en-US" sz="3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76529" marR="76529" marT="38265" marB="38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</a:t>
                      </a:r>
                    </a:p>
                  </a:txBody>
                  <a:tcPr marL="76529" marR="76529" marT="38265" marB="38265" anchor="ctr"/>
                </a:tc>
                <a:extLst>
                  <a:ext uri="{0D108BD9-81ED-4DB2-BD59-A6C34878D82A}">
                    <a16:rowId xmlns:a16="http://schemas.microsoft.com/office/drawing/2014/main" val="1937093826"/>
                  </a:ext>
                </a:extLst>
              </a:tr>
              <a:tr h="1764394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variable that is defined in the function definition.</a:t>
                      </a:r>
                    </a:p>
                  </a:txBody>
                  <a:tcPr marL="127548" marR="127548" marT="127548" marB="1275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value that is passed to the function when it is called.</a:t>
                      </a:r>
                    </a:p>
                  </a:txBody>
                  <a:tcPr marL="127548" marR="127548" marT="127548" marB="127548" anchor="ctr"/>
                </a:tc>
                <a:extLst>
                  <a:ext uri="{0D108BD9-81ED-4DB2-BD59-A6C34878D82A}">
                    <a16:rowId xmlns:a16="http://schemas.microsoft.com/office/drawing/2014/main" val="17415431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1DC6776-2456-7C56-4AEF-83717B021B2C}"/>
              </a:ext>
            </a:extLst>
          </p:cNvPr>
          <p:cNvSpPr txBox="1"/>
          <p:nvPr/>
        </p:nvSpPr>
        <p:spPr>
          <a:xfrm>
            <a:off x="1740702" y="4567377"/>
            <a:ext cx="32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sum(int a, int 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84E7E-F6A6-0161-AB00-6E3ECEC08DC3}"/>
              </a:ext>
            </a:extLst>
          </p:cNvPr>
          <p:cNvSpPr txBox="1"/>
          <p:nvPr/>
        </p:nvSpPr>
        <p:spPr>
          <a:xfrm>
            <a:off x="6674723" y="4567377"/>
            <a:ext cx="32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sum(10, 20)</a:t>
            </a:r>
          </a:p>
        </p:txBody>
      </p:sp>
    </p:spTree>
    <p:extLst>
      <p:ext uri="{BB962C8B-B14F-4D97-AF65-F5344CB8AC3E}">
        <p14:creationId xmlns:p14="http://schemas.microsoft.com/office/powerpoint/2010/main" val="397339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181FC-9567-4BBD-A056-1954D73E1274}"/>
              </a:ext>
            </a:extLst>
          </p:cNvPr>
          <p:cNvSpPr txBox="1"/>
          <p:nvPr/>
        </p:nvSpPr>
        <p:spPr>
          <a:xfrm>
            <a:off x="1229710" y="333846"/>
            <a:ext cx="474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Segoe UI" panose="020B0502040204020203" pitchFamily="34" charset="0"/>
              </a:rPr>
              <a:t>Call a Function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05B74-2055-CB9C-595E-15209964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10" y="1170998"/>
            <a:ext cx="6504570" cy="526553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7ABD62-DA94-C311-D5E6-CFFA7B239159}"/>
              </a:ext>
            </a:extLst>
          </p:cNvPr>
          <p:cNvSpPr/>
          <p:nvPr/>
        </p:nvSpPr>
        <p:spPr>
          <a:xfrm>
            <a:off x="3297814" y="4283090"/>
            <a:ext cx="2294753" cy="441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CC373B-3E6E-F9E4-276F-80FCC71B9488}"/>
              </a:ext>
            </a:extLst>
          </p:cNvPr>
          <p:cNvSpPr/>
          <p:nvPr/>
        </p:nvSpPr>
        <p:spPr>
          <a:xfrm>
            <a:off x="3876782" y="2496621"/>
            <a:ext cx="2034283" cy="3698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3AD8C11-E752-3650-7A2C-728D10D7A3FB}"/>
              </a:ext>
            </a:extLst>
          </p:cNvPr>
          <p:cNvSpPr/>
          <p:nvPr/>
        </p:nvSpPr>
        <p:spPr>
          <a:xfrm flipH="1">
            <a:off x="2976007" y="2691830"/>
            <a:ext cx="425349" cy="2033049"/>
          </a:xfrm>
          <a:prstGeom prst="bentUpArrow">
            <a:avLst/>
          </a:prstGeom>
          <a:solidFill>
            <a:srgbClr val="FFC000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B041019-5519-878B-2819-D97254885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1" t="7202" r="3392" b="8090"/>
          <a:stretch/>
        </p:blipFill>
        <p:spPr>
          <a:xfrm>
            <a:off x="1502979" y="975790"/>
            <a:ext cx="9186042" cy="5461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CAD76-6BC7-AED8-F796-0442AC6E6F55}"/>
              </a:ext>
            </a:extLst>
          </p:cNvPr>
          <p:cNvSpPr txBox="1"/>
          <p:nvPr/>
        </p:nvSpPr>
        <p:spPr>
          <a:xfrm>
            <a:off x="2772310" y="329459"/>
            <a:ext cx="6504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  <a:latin typeface="Segoe UI" panose="020B0502040204020203" pitchFamily="34" charset="0"/>
              </a:rPr>
              <a:t>Call a Function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8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7FF5-3E42-0E32-3BE4-8CA23215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9"/>
            <a:ext cx="7886700" cy="69177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BABF-3599-04DE-0D3D-0E1CCFB51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62" y="1056906"/>
            <a:ext cx="10615448" cy="543596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returning the max between two numbers 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Max(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num1,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num2)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local variable declaration 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(num1 &gt; num2)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result = num1;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result = num2;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264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8CD8-833B-F014-6592-41A0518F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33DB-7210-CC4B-589E-A3739FABF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sz="3200" dirty="0">
                <a:solidFill>
                  <a:srgbClr val="1F1F1F"/>
                </a:solidFill>
              </a:rPr>
              <a:t>Write a function to calculate the </a:t>
            </a:r>
            <a:r>
              <a:rPr lang="en-US" altLang="en-US" sz="3200" b="1" dirty="0">
                <a:solidFill>
                  <a:srgbClr val="1F1F1F"/>
                </a:solidFill>
              </a:rPr>
              <a:t>power</a:t>
            </a:r>
            <a:r>
              <a:rPr lang="en-US" altLang="en-US" sz="3200" dirty="0">
                <a:solidFill>
                  <a:srgbClr val="1F1F1F"/>
                </a:solidFill>
              </a:rPr>
              <a:t> in watts given the voltage and current.</a:t>
            </a:r>
          </a:p>
          <a:p>
            <a:pPr marL="0" indent="0" algn="just">
              <a:buNone/>
            </a:pPr>
            <a:r>
              <a:rPr lang="en-US" sz="3200" dirty="0"/>
              <a:t>	Power = Voltage x Current</a:t>
            </a:r>
          </a:p>
          <a:p>
            <a:pPr algn="just"/>
            <a:endParaRPr lang="en-US" sz="3200" dirty="0"/>
          </a:p>
          <a:p>
            <a:pPr marL="0" indent="0">
              <a:lnSpc>
                <a:spcPts val="2025"/>
              </a:lnSpc>
              <a:buNone/>
            </a:pP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calcPower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V,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I)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 * I;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 algn="just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97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EFFE-523D-8EF2-BE7F-38B94D59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AE9C-A64C-8FD9-14C5-778EFE56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en-US" sz="3200" dirty="0">
                <a:solidFill>
                  <a:srgbClr val="1F1F1F"/>
                </a:solidFill>
              </a:rPr>
              <a:t>Write a function to calculate the resistance in ohms given the voltage and current.</a:t>
            </a:r>
          </a:p>
          <a:p>
            <a:pPr marL="0" indent="0">
              <a:buNone/>
            </a:pPr>
            <a:r>
              <a:rPr lang="en-US" sz="3200" dirty="0"/>
              <a:t>		V = I x 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calcResistance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V,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V/ I;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55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>
            <a:extLst>
              <a:ext uri="{FF2B5EF4-FFF2-40B4-BE49-F238E27FC236}">
                <a16:creationId xmlns:a16="http://schemas.microsoft.com/office/drawing/2014/main" id="{082007DC-A5A8-A18C-C5D3-E9503A14D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572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2800" b="1" i="1" dirty="0">
                <a:solidFill>
                  <a:schemeClr val="tx2"/>
                </a:solidFill>
              </a:rPr>
              <a:t>Example  </a:t>
            </a:r>
            <a:br>
              <a:rPr lang="en-US" altLang="ar-EG" sz="2800" b="1" i="1" dirty="0">
                <a:solidFill>
                  <a:schemeClr val="tx2"/>
                </a:solidFill>
              </a:rPr>
            </a:br>
            <a:r>
              <a:rPr lang="en-US" altLang="ar-EG" sz="2800" b="1" dirty="0">
                <a:solidFill>
                  <a:schemeClr val="tx2"/>
                </a:solidFill>
              </a:rPr>
              <a:t>Average.cpp</a:t>
            </a:r>
          </a:p>
        </p:txBody>
      </p:sp>
      <p:grpSp>
        <p:nvGrpSpPr>
          <p:cNvPr id="32772" name="Group 15">
            <a:extLst>
              <a:ext uri="{FF2B5EF4-FFF2-40B4-BE49-F238E27FC236}">
                <a16:creationId xmlns:a16="http://schemas.microsoft.com/office/drawing/2014/main" id="{016F0924-44F0-A50E-E45B-5C96091FAA76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838200"/>
            <a:ext cx="8305800" cy="1981200"/>
            <a:chOff x="288" y="528"/>
            <a:chExt cx="5232" cy="864"/>
          </a:xfrm>
        </p:grpSpPr>
        <p:sp>
          <p:nvSpPr>
            <p:cNvPr id="32778" name="Rectangle 10">
              <a:extLst>
                <a:ext uri="{FF2B5EF4-FFF2-40B4-BE49-F238E27FC236}">
                  <a16:creationId xmlns:a16="http://schemas.microsoft.com/office/drawing/2014/main" id="{8F6A3659-4554-03B9-F04A-5DA1D21E0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528"/>
              <a:ext cx="3408" cy="86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ar-EG" altLang="ar-EG" sz="1800"/>
            </a:p>
          </p:txBody>
        </p:sp>
        <p:sp>
          <p:nvSpPr>
            <p:cNvPr id="32779" name="AutoShape 6">
              <a:extLst>
                <a:ext uri="{FF2B5EF4-FFF2-40B4-BE49-F238E27FC236}">
                  <a16:creationId xmlns:a16="http://schemas.microsoft.com/office/drawing/2014/main" id="{6A71D00C-187D-54E2-3698-F92ABBF7A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528"/>
              <a:ext cx="288" cy="816"/>
            </a:xfrm>
            <a:prstGeom prst="leftBrace">
              <a:avLst>
                <a:gd name="adj1" fmla="val 23611"/>
                <a:gd name="adj2" fmla="val 50000"/>
              </a:avLst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ar-EG" altLang="ar-EG" sz="1800"/>
            </a:p>
          </p:txBody>
        </p:sp>
        <p:sp>
          <p:nvSpPr>
            <p:cNvPr id="32780" name="Text Box 8">
              <a:extLst>
                <a:ext uri="{FF2B5EF4-FFF2-40B4-BE49-F238E27FC236}">
                  <a16:creationId xmlns:a16="http://schemas.microsoft.com/office/drawing/2014/main" id="{A5707D40-8970-A8AD-682E-5F1AD18D5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72"/>
              <a:ext cx="1392" cy="413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AU" altLang="ar-EG" sz="2800" b="1" i="1">
                  <a:solidFill>
                    <a:schemeClr val="bg1"/>
                  </a:solidFill>
                </a:rPr>
                <a:t>Function definition</a:t>
              </a:r>
            </a:p>
          </p:txBody>
        </p:sp>
      </p:grpSp>
      <p:grpSp>
        <p:nvGrpSpPr>
          <p:cNvPr id="32773" name="Group 16">
            <a:extLst>
              <a:ext uri="{FF2B5EF4-FFF2-40B4-BE49-F238E27FC236}">
                <a16:creationId xmlns:a16="http://schemas.microsoft.com/office/drawing/2014/main" id="{72B6A69B-DAB4-57D1-7BFB-9C7B90088E5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334000"/>
            <a:ext cx="8610600" cy="609600"/>
            <a:chOff x="192" y="2928"/>
            <a:chExt cx="5424" cy="384"/>
          </a:xfrm>
        </p:grpSpPr>
        <p:sp>
          <p:nvSpPr>
            <p:cNvPr id="32775" name="Rectangle 12">
              <a:extLst>
                <a:ext uri="{FF2B5EF4-FFF2-40B4-BE49-F238E27FC236}">
                  <a16:creationId xmlns:a16="http://schemas.microsoft.com/office/drawing/2014/main" id="{B49C34F0-2899-095E-62A2-05F349A2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8" y="2928"/>
              <a:ext cx="3428" cy="38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ar-EG" altLang="ar-EG" sz="1800"/>
            </a:p>
          </p:txBody>
        </p:sp>
        <p:sp>
          <p:nvSpPr>
            <p:cNvPr id="32776" name="AutoShape 7">
              <a:extLst>
                <a:ext uri="{FF2B5EF4-FFF2-40B4-BE49-F238E27FC236}">
                  <a16:creationId xmlns:a16="http://schemas.microsoft.com/office/drawing/2014/main" id="{B72D7DCB-1A6C-A384-411F-BB18D850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" y="2976"/>
              <a:ext cx="220" cy="336"/>
            </a:xfrm>
            <a:prstGeom prst="leftBrace">
              <a:avLst>
                <a:gd name="adj1" fmla="val 12727"/>
                <a:gd name="adj2" fmla="val 50000"/>
              </a:avLst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ar-EG" altLang="ar-EG" sz="1800"/>
            </a:p>
          </p:txBody>
        </p:sp>
        <p:sp>
          <p:nvSpPr>
            <p:cNvPr id="32777" name="Text Box 9">
              <a:extLst>
                <a:ext uri="{FF2B5EF4-FFF2-40B4-BE49-F238E27FC236}">
                  <a16:creationId xmlns:a16="http://schemas.microsoft.com/office/drawing/2014/main" id="{F34CBA53-1E08-3B3D-BD7D-FEB3FC43C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985"/>
              <a:ext cx="1631" cy="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AU" altLang="ar-EG" sz="2800" b="1" i="1">
                  <a:solidFill>
                    <a:schemeClr val="bg1"/>
                  </a:solidFill>
                </a:rPr>
                <a:t>Function call</a:t>
              </a: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275815B9-C483-B25B-7765-A258E8B97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28600"/>
            <a:ext cx="5486400" cy="647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80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#include &lt;iostream&gt;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using namespace std;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float Average ( int X, int Y, int Z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  	float AVG;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ar-EG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AVG = (X+Y+Z)/ 3.0;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return AVG;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ar-EG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int main(void)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 	int </a:t>
            </a:r>
            <a:r>
              <a:rPr lang="en-US" altLang="ar-EG" sz="1800" b="1" dirty="0" err="1">
                <a:latin typeface="Courier New" panose="02070309020205020404" pitchFamily="49" charset="0"/>
              </a:rPr>
              <a:t>a,b,c</a:t>
            </a:r>
            <a:r>
              <a:rPr lang="en-US" altLang="ar-EG" sz="18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float AVG;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ar-EG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a = 5;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b = 6;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c = 2;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ar-EG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AVG = Average (a, b, c);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ar-EG" sz="1800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	</a:t>
            </a:r>
            <a:r>
              <a:rPr lang="en-US" altLang="ar-EG" sz="1800" b="1" dirty="0" err="1">
                <a:latin typeface="Courier New" panose="02070309020205020404" pitchFamily="49" charset="0"/>
              </a:rPr>
              <a:t>cout</a:t>
            </a:r>
            <a:r>
              <a:rPr lang="en-US" altLang="ar-EG" sz="1800" b="1" dirty="0">
                <a:latin typeface="Courier New" panose="02070309020205020404" pitchFamily="49" charset="0"/>
              </a:rPr>
              <a:t>&lt;&lt;"Average =" &lt;&lt;AVG;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ar-EG" sz="1800" b="1" dirty="0">
                <a:latin typeface="Courier New" panose="02070309020205020404" pitchFamily="49" charset="0"/>
              </a:rPr>
              <a:t>}</a:t>
            </a:r>
            <a:endParaRPr lang="en-AU" altLang="ar-EG" sz="18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7F4A-3DA6-B739-11B2-D0F354C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9"/>
            <a:ext cx="7886700" cy="590369"/>
          </a:xfrm>
        </p:spPr>
        <p:txBody>
          <a:bodyPr>
            <a:normAutofit fontScale="90000"/>
          </a:bodyPr>
          <a:lstStyle/>
          <a:p>
            <a:r>
              <a:rPr lang="en-US" dirty="0"/>
              <a:t>Square of first ten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F6DD-FAFA-0FB4-2C2C-BBBAE20C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01" y="955497"/>
            <a:ext cx="653415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74068-88BB-9791-AC0B-6B859F7F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13" y="2109788"/>
            <a:ext cx="7115175" cy="2638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C5D2FC-6696-931D-412A-C06245FB9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037" y="4906552"/>
            <a:ext cx="70675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BA0D-DB14-B631-9D58-5C5F83B9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i="0" dirty="0">
                <a:solidFill>
                  <a:srgbClr val="0000FF"/>
                </a:solidFill>
                <a:effectLst/>
              </a:rPr>
              <a:t>unction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271C-F8AE-9008-EBF8-2D33104E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41" y="1690688"/>
            <a:ext cx="10184525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a block of code which only runs when it is called.</a:t>
            </a:r>
          </a:p>
          <a:p>
            <a:pPr marL="0" indent="0">
              <a:buNone/>
            </a:pPr>
            <a:endParaRPr lang="en-US" sz="3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Function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20DB90-CF14-C771-67D9-6CB255C79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959649"/>
              </p:ext>
            </p:extLst>
          </p:nvPr>
        </p:nvGraphicFramePr>
        <p:xfrm>
          <a:off x="4120055" y="2217683"/>
          <a:ext cx="7651531" cy="436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891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43B8-3559-9810-EEA3-A6672912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var(--ff-lato)"/>
              </a:rPr>
              <a:t>Multiple Function Parameters in C++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C0A5-05EE-837C-8B25-1C2DB280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85F6-FA38-004A-5013-971C43AE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4610"/>
            <a:ext cx="10338881" cy="45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1717-F0B7-42CA-4F4F-6345F561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9378-80B1-713C-8BB1-F5DF06FC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var(--ff-lato)"/>
              </a:rPr>
              <a:t>Multiple Function Parameters in C++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ECFE6-0C1A-61AA-5CDE-B63B9663B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72C14-89A1-5E0D-CBFD-7B5D744D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3779"/>
            <a:ext cx="10650166" cy="50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4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3C94-A884-E149-225F-1DB518A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Voltage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9CA-088C-F84D-5570-4C358715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 a C++ function that calculates the voltage drop across a resistor. The function should take the resistance in ohms and the current in amps as input and return the voltage drop in volts.</a:t>
            </a:r>
          </a:p>
          <a:p>
            <a:pPr marL="0" indent="0" algn="just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2FFA6-C846-D23C-492A-4181FF63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3394"/>
            <a:ext cx="3657600" cy="23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6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2D16A-03F6-1032-AFED-DA8D4FD03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676" b="12633"/>
          <a:stretch/>
        </p:blipFill>
        <p:spPr>
          <a:xfrm>
            <a:off x="903423" y="898747"/>
            <a:ext cx="10385153" cy="47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6724A-65B5-8FB5-0B50-BDA7ED07F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608" y="578070"/>
            <a:ext cx="10068910" cy="5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5E12-0085-2C3F-D077-886BAB0B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dissipated in a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D535-9DE9-5330-E86E-2403607F9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>
                <a:solidFill>
                  <a:srgbClr val="1F1F1F"/>
                </a:solidFill>
              </a:rPr>
              <a:t>Write a C++ function that calculates the power dissipated in a resistor. The function should take the resistance in ohms and the current in amps as input and return the power dissipated in watts.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45860-AC83-D140-D505-61500A05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870" y="3883300"/>
            <a:ext cx="3810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2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727B6-6CE0-9DAB-6161-482DEAD3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462" y="877745"/>
            <a:ext cx="10783614" cy="1876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14AF9-E2FD-9FE0-8263-A4B5BF24E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462" y="2754169"/>
            <a:ext cx="10783613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8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D992-EB70-33E1-491A-031B5837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Impedance of a capacitor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BE4FD-F53E-3455-D905-AB0645C72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600" b="0" i="0" dirty="0">
                    <a:solidFill>
                      <a:srgbClr val="1F1F1F"/>
                    </a:solidFill>
                    <a:effectLst/>
                  </a:rPr>
                  <a:t>Write a C++ function that calculates the impedance of a capacitor. The function should take the capacitance in farads and the frequency in hertz as input and return the impedance in ohms.</a:t>
                </a:r>
              </a:p>
              <a:p>
                <a:pPr algn="just"/>
                <a:endParaRPr lang="en-US" sz="3600" dirty="0">
                  <a:solidFill>
                    <a:srgbClr val="1F1F1F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3600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3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𝑓𝑐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BE4FD-F53E-3455-D905-AB0645C72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797" t="-326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0C8257-336A-E0EE-A4D3-58F9546A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212" y="4050916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98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8B526-5459-A243-A96A-FCD46CB6D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0" y="672655"/>
            <a:ext cx="10548000" cy="308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8AFFF-2F0B-5094-B16F-32E1AB49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22" y="3589480"/>
            <a:ext cx="10512000" cy="22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C7FC1-57B8-2DDE-1F8B-B230866DD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323084"/>
            <a:ext cx="10515600" cy="58118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2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std;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CapacitorImpedance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capacitance,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frequency)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impedance 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M_PI * frequency * capacitance);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impedance;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capacitance 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1e-6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frequency =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cImpedance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CapacitorImpedance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(capacitance, frequency);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"Capacitor impedance: 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cImpedance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ohms"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2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39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61F5B3-CB0E-6462-DC7D-2435188E938E}"/>
              </a:ext>
            </a:extLst>
          </p:cNvPr>
          <p:cNvSpPr txBox="1"/>
          <p:nvPr/>
        </p:nvSpPr>
        <p:spPr>
          <a:xfrm>
            <a:off x="1399825" y="3784600"/>
            <a:ext cx="23847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pow(a, b)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min(a, b)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max(a, b)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sqrt(a)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rand()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8777E-0510-F479-550F-24855353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793440"/>
            <a:ext cx="7091363" cy="52711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FCC5AB6-514F-52E7-7B22-B43C3462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460500"/>
            <a:ext cx="3479800" cy="9667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Types of F</a:t>
            </a:r>
            <a:r>
              <a:rPr lang="en-US" i="0" dirty="0">
                <a:solidFill>
                  <a:srgbClr val="0000FF"/>
                </a:solidFill>
                <a:effectLst/>
              </a:rPr>
              <a:t>unctions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51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2134-CEC2-441D-AFD6-5CF4B166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Global / Local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1BDF-A244-BC15-F913-F3D4523C2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Inside a function or a block which is called local variables,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Outside of all functions which are called global variables.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25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6CC20-C0D3-164A-CD48-879DEEA3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821"/>
            <a:ext cx="10280515" cy="59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F4D43-7707-D8B5-0826-33602445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73" y="480031"/>
            <a:ext cx="7838872" cy="483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76486-DFBC-04CD-4A03-C4809E0AE2E1}"/>
              </a:ext>
            </a:extLst>
          </p:cNvPr>
          <p:cNvSpPr txBox="1"/>
          <p:nvPr/>
        </p:nvSpPr>
        <p:spPr>
          <a:xfrm>
            <a:off x="1429965" y="5214026"/>
            <a:ext cx="109241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3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variable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cannot be used outside the function.</a:t>
            </a:r>
          </a:p>
          <a:p>
            <a:pPr algn="l"/>
            <a:r>
              <a:rPr lang="en-US" sz="3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try to access it outside the function, an error occurs</a:t>
            </a:r>
          </a:p>
        </p:txBody>
      </p:sp>
    </p:spTree>
    <p:extLst>
      <p:ext uri="{BB962C8B-B14F-4D97-AF65-F5344CB8AC3E}">
        <p14:creationId xmlns:p14="http://schemas.microsoft.com/office/powerpoint/2010/main" val="1483185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5E4C-4FA5-9228-3D59-6F1D329F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Verdana" panose="020B0604030504040204" pitchFamily="34" charset="0"/>
              </a:rPr>
              <a:t> </a:t>
            </a:r>
            <a:r>
              <a:rPr lang="en-US" dirty="0">
                <a:latin typeface="Verdana" panose="020B0604030504040204" pitchFamily="34" charset="0"/>
              </a:rPr>
              <a:t>G</a:t>
            </a:r>
            <a:r>
              <a:rPr lang="en-US" b="1" i="0" dirty="0">
                <a:effectLst/>
                <a:latin typeface="Verdana" panose="020B0604030504040204" pitchFamily="34" charset="0"/>
              </a:rPr>
              <a:t>lobal Variable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C677-DA67-85C2-86A1-E0BD7728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031D2-6AAE-4641-ED20-CFFC47BA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4" y="1825596"/>
            <a:ext cx="4932000" cy="257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B17AD-178E-4234-59BB-4EC187114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42" y="4473096"/>
            <a:ext cx="4356000" cy="1802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F5367-8597-40A5-9DFA-907B48666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94" y="2628241"/>
            <a:ext cx="5184000" cy="27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0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6418-0273-7EF1-62EA-AAB38E88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022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Update Global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DC1F2-6616-FE9D-0C91-081153A6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35" y="365125"/>
            <a:ext cx="6949966" cy="6154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53BCC-02C2-C783-28E1-DA97D3C568A2}"/>
              </a:ext>
            </a:extLst>
          </p:cNvPr>
          <p:cNvSpPr txBox="1"/>
          <p:nvPr/>
        </p:nvSpPr>
        <p:spPr>
          <a:xfrm>
            <a:off x="1853762" y="5096782"/>
            <a:ext cx="767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38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D976D-38F5-3158-D1B1-97514C6F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19"/>
            <a:ext cx="10439400" cy="5904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0D7E3-5A9F-03F5-1DB8-D9683100C9EB}"/>
              </a:ext>
            </a:extLst>
          </p:cNvPr>
          <p:cNvSpPr txBox="1"/>
          <p:nvPr/>
        </p:nvSpPr>
        <p:spPr>
          <a:xfrm>
            <a:off x="4535520" y="704740"/>
            <a:ext cx="68182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will print the local x, and then the code will print the global 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C3B37-3D86-1251-3687-8C350F0B708C}"/>
              </a:ext>
            </a:extLst>
          </p:cNvPr>
          <p:cNvSpPr txBox="1"/>
          <p:nvPr/>
        </p:nvSpPr>
        <p:spPr>
          <a:xfrm>
            <a:off x="10394731" y="5336655"/>
            <a:ext cx="9590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22</a:t>
            </a:r>
          </a:p>
          <a:p>
            <a:r>
              <a:rPr lang="en-US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326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6F780-BD6E-8187-9E91-FB461DB511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84B4B7-EF9B-2247-739D-E1A6E5DE9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5200" y="1825625"/>
            <a:ext cx="4038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variables can be accessed and modified from any function.</a:t>
            </a:r>
          </a:p>
          <a:p>
            <a:pPr marL="0" indent="0" algn="just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7B417-8B04-9FD7-6ED0-9EE66904E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7" y="472966"/>
            <a:ext cx="6821997" cy="5703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17B74-9FBF-5B44-607B-100D58DA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52" y="4628985"/>
            <a:ext cx="2692481" cy="75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66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70FA-5657-0460-A038-5499DE2B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B68B-68CF-4DFD-A99E-0C8239F0F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0193A-DAB0-B82D-7D9C-54A0FE82C9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72A93-EE18-ED5D-8E24-E0EEE5B8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830"/>
            <a:ext cx="5184000" cy="388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E07AD7-1B5B-6D0E-8994-2BAD6056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99" y="1825603"/>
            <a:ext cx="5220000" cy="33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0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1FBA-FFF6-AD3E-2BF7-830E38D202E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24606" y="1825625"/>
            <a:ext cx="3247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Find the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AA802-BE73-5047-7DD5-C59D0D1E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02" y="681036"/>
            <a:ext cx="7330281" cy="5656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98D98-6E92-63DF-97D3-1D89D756A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8" y="4958747"/>
            <a:ext cx="3265185" cy="895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7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F5E03E-215D-FCAD-6BBC-6A804DAC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199" y="3775930"/>
            <a:ext cx="3371850" cy="1581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A6467-56CA-A1B7-640C-DA21CE8B1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867765"/>
            <a:ext cx="7272000" cy="54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E370F4-A51B-E703-B78B-CF828362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71F33-8642-4622-8C05-CB6DF151EFA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960A9978-226C-4662-498B-B36AA0BC3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Predefined (Built-in) Functions</a:t>
            </a:r>
          </a:p>
        </p:txBody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AA01D0BD-CBAA-867E-7660-A15B53230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25040"/>
            <a:ext cx="10796752" cy="4975761"/>
          </a:xfrm>
        </p:spPr>
        <p:txBody>
          <a:bodyPr>
            <a:normAutofit/>
          </a:bodyPr>
          <a:lstStyle/>
          <a:p>
            <a:pPr algn="just"/>
            <a:r>
              <a:rPr lang="en-US" altLang="en-US" sz="3600" dirty="0"/>
              <a:t>Some of the predefined mathematical functions are: </a:t>
            </a:r>
          </a:p>
          <a:p>
            <a:pPr lvl="1" algn="just">
              <a:buFont typeface="Arial" panose="020B0604020202020204" pitchFamily="34" charset="0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sqrt(x)</a:t>
            </a:r>
          </a:p>
          <a:p>
            <a:pPr lvl="1" algn="just">
              <a:buFont typeface="Arial" panose="020B0604020202020204" pitchFamily="34" charset="0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pow(</a:t>
            </a:r>
            <a:r>
              <a:rPr lang="en-US" altLang="en-US" sz="3200" dirty="0" err="1">
                <a:latin typeface="Courier New" panose="02070309020205020404" pitchFamily="49" charset="0"/>
              </a:rPr>
              <a:t>x,y</a:t>
            </a:r>
            <a:r>
              <a:rPr lang="en-US" altLang="en-US" sz="3200" dirty="0">
                <a:latin typeface="Courier New" panose="02070309020205020404" pitchFamily="49" charset="0"/>
              </a:rPr>
              <a:t>)</a:t>
            </a:r>
          </a:p>
          <a:p>
            <a:pPr lvl="1" algn="just">
              <a:buFont typeface="Arial" panose="020B0604020202020204" pitchFamily="34" charset="0"/>
              <a:buNone/>
            </a:pPr>
            <a:r>
              <a:rPr lang="en-US" altLang="en-US" sz="3200" dirty="0">
                <a:latin typeface="Courier New" panose="02070309020205020404" pitchFamily="49" charset="0"/>
              </a:rPr>
              <a:t>sin(x)</a:t>
            </a:r>
          </a:p>
          <a:p>
            <a:pPr algn="just"/>
            <a:r>
              <a:rPr lang="en-US" altLang="en-US" sz="3600" dirty="0"/>
              <a:t>Predefined functions are organized into separate libraries </a:t>
            </a:r>
          </a:p>
          <a:p>
            <a:pPr algn="just"/>
            <a:r>
              <a:rPr lang="en-US" altLang="en-US" sz="3600" dirty="0"/>
              <a:t>I/O functions are in </a:t>
            </a:r>
            <a:r>
              <a:rPr lang="en-US" altLang="en-US" sz="3600" b="1" dirty="0">
                <a:solidFill>
                  <a:srgbClr val="FF0000"/>
                </a:solidFill>
                <a:latin typeface="Courier New" panose="02070309020205020404" pitchFamily="49" charset="0"/>
              </a:rPr>
              <a:t>iostream</a:t>
            </a:r>
            <a:r>
              <a:rPr lang="en-US" altLang="en-US" sz="3600" dirty="0"/>
              <a:t> header</a:t>
            </a:r>
          </a:p>
          <a:p>
            <a:pPr algn="just"/>
            <a:r>
              <a:rPr lang="en-US" altLang="en-US" sz="3600" dirty="0"/>
              <a:t>Math functions are in </a:t>
            </a:r>
            <a:r>
              <a:rPr lang="en-US" altLang="en-US" sz="3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cmath</a:t>
            </a:r>
            <a:r>
              <a:rPr lang="en-US" altLang="en-US" sz="3600" dirty="0"/>
              <a:t> header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E5472CE-2045-B7B3-F81C-46A18DD2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5265E"/>
                </a:solidFill>
                <a:effectLst/>
                <a:latin typeface="euclid_circular_a"/>
              </a:rPr>
              <a:t>C++ Function Overloading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4948B-BB93-50D5-55E1-AE8D2C133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642453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ultiple functions with the same name, but with different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fontAlgn="base">
              <a:buNone/>
            </a:pPr>
            <a:r>
              <a:rPr lang="en-US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  functions have different parameter type</a:t>
            </a:r>
            <a:endParaRPr lang="en-US" b="0" i="0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sum(int a, int b) </a:t>
            </a: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sum(double a, double b) </a:t>
            </a:r>
          </a:p>
          <a:p>
            <a:pPr marL="0" indent="0" algn="l" fontAlgn="base">
              <a:buNone/>
            </a:pPr>
            <a:r>
              <a:rPr lang="en-US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functions have a different number of parameters</a:t>
            </a:r>
            <a:endParaRPr lang="en-US" b="0" i="0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sum(int a, int b) </a:t>
            </a: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sum(int a, int b, int c) </a:t>
            </a:r>
          </a:p>
          <a:p>
            <a:pPr marL="0" indent="0" algn="l" fontAlgn="base">
              <a:buNone/>
            </a:pPr>
            <a:r>
              <a:rPr lang="en-US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functions have a different sequence of parameters</a:t>
            </a:r>
            <a:endParaRPr lang="en-US" b="0" i="0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sum(int a, double b) </a:t>
            </a:r>
          </a:p>
          <a:p>
            <a:pPr lvl="1"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sum(double a, int b)</a:t>
            </a:r>
          </a:p>
        </p:txBody>
      </p:sp>
    </p:spTree>
    <p:extLst>
      <p:ext uri="{BB962C8B-B14F-4D97-AF65-F5344CB8AC3E}">
        <p14:creationId xmlns:p14="http://schemas.microsoft.com/office/powerpoint/2010/main" val="1486162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FC49EB-5A5A-8B0F-267B-9BCCB84D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05" y="226009"/>
            <a:ext cx="10515600" cy="1325563"/>
          </a:xfrm>
        </p:spPr>
        <p:txBody>
          <a:bodyPr/>
          <a:lstStyle/>
          <a:p>
            <a:pPr algn="l"/>
            <a:r>
              <a:rPr lang="en-US" b="1" i="0" dirty="0">
                <a:effectLst/>
                <a:latin typeface="Google Sans"/>
              </a:rPr>
              <a:t>Function Overloading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9D7A9-1C31-99D6-4B96-02638995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05" y="648262"/>
            <a:ext cx="5481495" cy="5561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632B4-13BC-61E8-C376-BF5CE047D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566" y="3429000"/>
            <a:ext cx="3496683" cy="21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85175-927A-89E5-7738-13D0EBA8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b="1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unctions have different parameter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23BE1-E40C-0423-9087-52DFC7D5F5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#include &lt;iostream&gt;</a:t>
            </a:r>
          </a:p>
          <a:p>
            <a:pPr marL="0" indent="0">
              <a:buNone/>
            </a:pPr>
            <a:r>
              <a:rPr lang="en-US" dirty="0"/>
              <a:t>using namespace std;</a:t>
            </a:r>
          </a:p>
          <a:p>
            <a:pPr marL="0" indent="0">
              <a:buNone/>
            </a:pPr>
            <a:r>
              <a:rPr lang="en-US" dirty="0"/>
              <a:t>int sum(</a:t>
            </a:r>
            <a:r>
              <a:rPr lang="en-US" b="1" dirty="0">
                <a:solidFill>
                  <a:srgbClr val="0000FF"/>
                </a:solidFill>
              </a:rPr>
              <a:t>int</a:t>
            </a:r>
            <a:r>
              <a:rPr lang="en-US" dirty="0"/>
              <a:t> a, </a:t>
            </a:r>
            <a:r>
              <a:rPr lang="en-US" b="1" dirty="0">
                <a:solidFill>
                  <a:srgbClr val="0000FF"/>
                </a:solidFill>
              </a:rPr>
              <a:t>int</a:t>
            </a:r>
            <a:r>
              <a:rPr lang="en-US" dirty="0"/>
              <a:t> b) {</a:t>
            </a:r>
          </a:p>
          <a:p>
            <a:pPr marL="0" indent="0">
              <a:buNone/>
            </a:pPr>
            <a:r>
              <a:rPr lang="en-US" dirty="0"/>
              <a:t>    return a + b;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double sum(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dirty="0"/>
              <a:t> a, </a:t>
            </a: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dirty="0"/>
              <a:t> b) {</a:t>
            </a:r>
          </a:p>
          <a:p>
            <a:pPr marL="0" indent="0">
              <a:buNone/>
            </a:pPr>
            <a:r>
              <a:rPr lang="en-US" dirty="0"/>
              <a:t>    return a + b;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8DD798-C078-070B-0FA8-60B7DBAD32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main() {</a:t>
            </a:r>
          </a:p>
          <a:p>
            <a:pPr marL="0" indent="0">
              <a:buNone/>
            </a:pPr>
            <a:r>
              <a:rPr lang="en-US" dirty="0"/>
              <a:t>    int x = 5, y = 3;</a:t>
            </a:r>
          </a:p>
          <a:p>
            <a:pPr marL="0" indent="0">
              <a:buNone/>
            </a:pPr>
            <a:r>
              <a:rPr lang="en-US" dirty="0"/>
              <a:t>    double a = 2.5, b = 3.7;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"Integer addition: " &lt;&lt;  	sum(x, y)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"Double addition: " &lt;&lt; 	sum(a, b)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E600F-CD89-5157-0A55-37C48A5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5549462"/>
            <a:ext cx="3001092" cy="627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D417C9-E755-547F-DF5E-9B4F2AA5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3" y="339151"/>
            <a:ext cx="9951394" cy="61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8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39978-82DD-9F9D-D8C0-6C5BC927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42" y="420224"/>
            <a:ext cx="10692000" cy="60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9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1418-D61E-F540-36CA-BA6F5B07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</a:rPr>
              <a:t>Default Values for Parameters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3D3C9-B261-2997-8B14-A52B534D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you define a function, you can specify a default value for each of the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parameters. This value will be used if the corresponding argument is left blank when calling to the function.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73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3AFBB6-EDC2-C99A-806E-4161926B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0"/>
            <a:ext cx="11014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9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E1D42-508A-C4AB-AE3D-7448E18F7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931" y="735724"/>
            <a:ext cx="5181600" cy="544123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#include &lt;iostream&gt;</a:t>
            </a:r>
          </a:p>
          <a:p>
            <a:pPr marL="0" indent="0">
              <a:buNone/>
            </a:pPr>
            <a:r>
              <a:rPr lang="en-US" dirty="0"/>
              <a:t>using namespace std;</a:t>
            </a:r>
          </a:p>
          <a:p>
            <a:pPr marL="0" indent="0">
              <a:buNone/>
            </a:pPr>
            <a:r>
              <a:rPr lang="en-US" dirty="0"/>
              <a:t>// defining the default arguments</a:t>
            </a:r>
          </a:p>
          <a:p>
            <a:pPr marL="0" indent="0">
              <a:buNone/>
            </a:pPr>
            <a:r>
              <a:rPr lang="en-US" dirty="0"/>
              <a:t>void display(char c= '*', int x = 3) {</a:t>
            </a:r>
          </a:p>
          <a:p>
            <a:pPr marL="0" indent="0">
              <a:buNone/>
            </a:pPr>
            <a:r>
              <a:rPr lang="en-US" dirty="0"/>
              <a:t>    for(int </a:t>
            </a:r>
            <a:r>
              <a:rPr lang="en-US" dirty="0" err="1"/>
              <a:t>i</a:t>
            </a:r>
            <a:r>
              <a:rPr lang="en-US" dirty="0"/>
              <a:t> = 1; </a:t>
            </a:r>
            <a:r>
              <a:rPr lang="en-US" dirty="0" err="1"/>
              <a:t>i</a:t>
            </a:r>
            <a:r>
              <a:rPr lang="en-US" dirty="0"/>
              <a:t> &lt;= x;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c;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E3E19-8E9F-F65A-284A-C515388B8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6531" y="735721"/>
            <a:ext cx="5607269" cy="554634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 main() {</a:t>
            </a:r>
          </a:p>
          <a:p>
            <a:pPr marL="0" indent="0">
              <a:buNone/>
            </a:pPr>
            <a:r>
              <a:rPr lang="en-US" dirty="0"/>
              <a:t>    int count = 5;</a:t>
            </a:r>
          </a:p>
          <a:p>
            <a:pPr marL="0" indent="0">
              <a:buNone/>
            </a:pPr>
            <a:r>
              <a:rPr lang="en-US" dirty="0"/>
              <a:t>    display(); </a:t>
            </a:r>
          </a:p>
          <a:p>
            <a:pPr marL="0" indent="0">
              <a:buNone/>
            </a:pPr>
            <a:r>
              <a:rPr lang="en-US" sz="2600" dirty="0"/>
              <a:t>    </a:t>
            </a:r>
            <a:r>
              <a:rPr lang="en-US" sz="2600" dirty="0" err="1"/>
              <a:t>cout</a:t>
            </a:r>
            <a:r>
              <a:rPr lang="en-US" sz="2600" dirty="0"/>
              <a:t> &lt;&lt; "First argument passed ";</a:t>
            </a:r>
          </a:p>
          <a:p>
            <a:pPr marL="0" indent="0">
              <a:buNone/>
            </a:pPr>
            <a:r>
              <a:rPr lang="en-US" dirty="0"/>
              <a:t>    display('#'); </a:t>
            </a:r>
          </a:p>
          <a:p>
            <a:pPr marL="0" indent="0">
              <a:buNone/>
            </a:pPr>
            <a:r>
              <a:rPr lang="en-US" sz="2600" dirty="0"/>
              <a:t>     </a:t>
            </a:r>
            <a:r>
              <a:rPr lang="en-US" sz="2600" dirty="0" err="1"/>
              <a:t>cout</a:t>
            </a:r>
            <a:r>
              <a:rPr lang="en-US" sz="2600" dirty="0"/>
              <a:t> &lt;&lt; "Both arguments passed: ";</a:t>
            </a:r>
          </a:p>
          <a:p>
            <a:pPr marL="0" indent="0">
              <a:buNone/>
            </a:pPr>
            <a:r>
              <a:rPr lang="en-US" dirty="0"/>
              <a:t>     display('$', count); </a:t>
            </a:r>
          </a:p>
          <a:p>
            <a:pPr marL="0" indent="0">
              <a:buNone/>
            </a:pPr>
            <a:r>
              <a:rPr lang="en-US" dirty="0"/>
              <a:t>    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3168A-178D-8827-6164-FAA823FD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51" y="5265354"/>
            <a:ext cx="3067050" cy="96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25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3394BB-5F34-A0D6-77C4-686268AE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30" y="365125"/>
            <a:ext cx="8100000" cy="59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1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17A3-0146-947A-E0CE-7B150EC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D8D0-2E63-B808-FEB6-FEB598DEE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A8878-117D-AD26-C2ED-894EA494C9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52B04-6005-22A7-1AAD-8F9872A4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10693998" cy="612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F039F-16DF-9B9C-D658-5B2AC063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617077"/>
            <a:ext cx="3247696" cy="811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0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9" name="Picture 3">
            <a:extLst>
              <a:ext uri="{FF2B5EF4-FFF2-40B4-BE49-F238E27FC236}">
                <a16:creationId xmlns:a16="http://schemas.microsoft.com/office/drawing/2014/main" id="{9C3038FC-562C-D8AB-B797-5655BE6AA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/>
          <a:stretch/>
        </p:blipFill>
        <p:spPr bwMode="auto">
          <a:xfrm>
            <a:off x="1413641" y="567672"/>
            <a:ext cx="9540000" cy="57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125-6870-0A28-CAA8-7EB2BA57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0F205-5CFB-B779-27E9-64E702EBD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656"/>
            <a:ext cx="9569175" cy="5659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CAA3F-EF58-A7D8-AD91-04265AD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684" y="3672037"/>
            <a:ext cx="1569903" cy="1705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>
            <a:extLst>
              <a:ext uri="{FF2B5EF4-FFF2-40B4-BE49-F238E27FC236}">
                <a16:creationId xmlns:a16="http://schemas.microsoft.com/office/drawing/2014/main" id="{1260AC42-A2B1-FF52-99E6-83A2B3054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"/>
          <a:stretch/>
        </p:blipFill>
        <p:spPr bwMode="auto">
          <a:xfrm>
            <a:off x="1254000" y="695337"/>
            <a:ext cx="9684000" cy="54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DB020-0BFD-E1BE-10FC-F692E568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86" y="421613"/>
            <a:ext cx="8372726" cy="6014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5D2BB9-B37F-5A67-0703-D3312D53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98" y="2698427"/>
            <a:ext cx="2850274" cy="496719"/>
          </a:xfrm>
        </p:spPr>
        <p:txBody>
          <a:bodyPr>
            <a:normAutofit fontScale="90000"/>
          </a:bodyPr>
          <a:lstStyle/>
          <a:p>
            <a:r>
              <a:rPr lang="en-US" dirty="0"/>
              <a:t>sqrt( )</a:t>
            </a:r>
            <a:br>
              <a:rPr lang="en-US" dirty="0"/>
            </a:br>
            <a:r>
              <a:rPr lang="en-US" dirty="0"/>
              <a:t> Function </a:t>
            </a:r>
          </a:p>
        </p:txBody>
      </p:sp>
    </p:spTree>
    <p:extLst>
      <p:ext uri="{BB962C8B-B14F-4D97-AF65-F5344CB8AC3E}">
        <p14:creationId xmlns:p14="http://schemas.microsoft.com/office/powerpoint/2010/main" val="24518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909B-4E5A-38F0-2406-7009D51A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482"/>
          </a:xfrm>
        </p:spPr>
        <p:txBody>
          <a:bodyPr/>
          <a:lstStyle/>
          <a:p>
            <a:r>
              <a:rPr lang="en-US" dirty="0"/>
              <a:t>pow( ) Function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4AEF-544A-10E6-09E1-FF07A637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00" y="1179787"/>
            <a:ext cx="9756000" cy="5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9112</TotalTime>
  <Words>2450</Words>
  <Application>Microsoft Office PowerPoint</Application>
  <PresentationFormat>Widescreen</PresentationFormat>
  <Paragraphs>379</Paragraphs>
  <Slides>60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Calibri</vt:lpstr>
      <vt:lpstr>Cambria</vt:lpstr>
      <vt:lpstr>Cambria Math</vt:lpstr>
      <vt:lpstr>Consolas</vt:lpstr>
      <vt:lpstr>Courier New</vt:lpstr>
      <vt:lpstr>euclid_circular_a</vt:lpstr>
      <vt:lpstr>Google Sans</vt:lpstr>
      <vt:lpstr>Segoe UI</vt:lpstr>
      <vt:lpstr>Times New Roman</vt:lpstr>
      <vt:lpstr>var(--ff-lato)</vt:lpstr>
      <vt:lpstr>Verdana</vt:lpstr>
      <vt:lpstr>Office 2013 - 2022 Theme</vt:lpstr>
      <vt:lpstr>PowerPoint Presentation</vt:lpstr>
      <vt:lpstr>PowerPoint Presentation</vt:lpstr>
      <vt:lpstr>Function</vt:lpstr>
      <vt:lpstr>Types of Functions</vt:lpstr>
      <vt:lpstr>Predefined (Built-in) Functions</vt:lpstr>
      <vt:lpstr>PowerPoint Presentation</vt:lpstr>
      <vt:lpstr>PowerPoint Presentation</vt:lpstr>
      <vt:lpstr>sqrt( )  Function </vt:lpstr>
      <vt:lpstr>pow( ) Function </vt:lpstr>
      <vt:lpstr>PowerPoint Presentation</vt:lpstr>
      <vt:lpstr>Distance between two points </vt:lpstr>
      <vt:lpstr>Exercise</vt:lpstr>
      <vt:lpstr>Standard C++ Character Functions</vt:lpstr>
      <vt:lpstr>User-Defined C++ Functions</vt:lpstr>
      <vt:lpstr>Create a Function</vt:lpstr>
      <vt:lpstr>Function Declaration and Definition</vt:lpstr>
      <vt:lpstr>PowerPoint Presentation</vt:lpstr>
      <vt:lpstr>PowerPoint Presentation</vt:lpstr>
      <vt:lpstr>Function Declaration and Definition</vt:lpstr>
      <vt:lpstr>PowerPoint Presentation</vt:lpstr>
      <vt:lpstr>Function Prototype</vt:lpstr>
      <vt:lpstr>Parameters and Arguments</vt:lpstr>
      <vt:lpstr>PowerPoint Presentation</vt:lpstr>
      <vt:lpstr>PowerPoint Presentation</vt:lpstr>
      <vt:lpstr>Example </vt:lpstr>
      <vt:lpstr>Example</vt:lpstr>
      <vt:lpstr>Example</vt:lpstr>
      <vt:lpstr>PowerPoint Presentation</vt:lpstr>
      <vt:lpstr>Square of first ten numbers</vt:lpstr>
      <vt:lpstr>Multiple Function Parameters in C++</vt:lpstr>
      <vt:lpstr>Multiple Function Parameters in C++</vt:lpstr>
      <vt:lpstr>Example: Voltage drop</vt:lpstr>
      <vt:lpstr>PowerPoint Presentation</vt:lpstr>
      <vt:lpstr>PowerPoint Presentation</vt:lpstr>
      <vt:lpstr>Example: Power dissipated in a resistor</vt:lpstr>
      <vt:lpstr>PowerPoint Presentation</vt:lpstr>
      <vt:lpstr>Example: Impedance of a capacitor</vt:lpstr>
      <vt:lpstr>PowerPoint Presentation</vt:lpstr>
      <vt:lpstr>PowerPoint Presentation</vt:lpstr>
      <vt:lpstr>Global / Local Variable</vt:lpstr>
      <vt:lpstr>PowerPoint Presentation</vt:lpstr>
      <vt:lpstr>PowerPoint Presentation</vt:lpstr>
      <vt:lpstr> Global Variable</vt:lpstr>
      <vt:lpstr>PowerPoint Presentation</vt:lpstr>
      <vt:lpstr>PowerPoint Presentation</vt:lpstr>
      <vt:lpstr>PowerPoint Presentation</vt:lpstr>
      <vt:lpstr>Find the output</vt:lpstr>
      <vt:lpstr>PowerPoint Presentation</vt:lpstr>
      <vt:lpstr>PowerPoint Presentation</vt:lpstr>
      <vt:lpstr>C++ Function Overloading</vt:lpstr>
      <vt:lpstr>Function Overloading </vt:lpstr>
      <vt:lpstr>Functions have different parameter type</vt:lpstr>
      <vt:lpstr>PowerPoint Presentation</vt:lpstr>
      <vt:lpstr>PowerPoint Presentation</vt:lpstr>
      <vt:lpstr>Default Values for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Youssef Mohamed Khedr</dc:creator>
  <cp:lastModifiedBy>ahmed youssef Mohamed Khedr</cp:lastModifiedBy>
  <cp:revision>168</cp:revision>
  <dcterms:created xsi:type="dcterms:W3CDTF">2023-09-30T05:39:14Z</dcterms:created>
  <dcterms:modified xsi:type="dcterms:W3CDTF">2025-11-05T07:37:59Z</dcterms:modified>
</cp:coreProperties>
</file>